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256" r:id="rId2"/>
    <p:sldId id="350" r:id="rId3"/>
    <p:sldId id="384" r:id="rId4"/>
    <p:sldId id="390" r:id="rId5"/>
    <p:sldId id="391" r:id="rId6"/>
    <p:sldId id="292" r:id="rId7"/>
    <p:sldId id="352" r:id="rId8"/>
    <p:sldId id="392" r:id="rId9"/>
    <p:sldId id="396" r:id="rId10"/>
    <p:sldId id="368" r:id="rId11"/>
    <p:sldId id="393" r:id="rId12"/>
    <p:sldId id="369" r:id="rId13"/>
    <p:sldId id="347" r:id="rId14"/>
    <p:sldId id="367" r:id="rId15"/>
    <p:sldId id="376" r:id="rId16"/>
    <p:sldId id="322" r:id="rId17"/>
    <p:sldId id="305" r:id="rId18"/>
    <p:sldId id="398" r:id="rId19"/>
    <p:sldId id="324" r:id="rId20"/>
    <p:sldId id="405" r:id="rId21"/>
    <p:sldId id="377" r:id="rId22"/>
    <p:sldId id="349" r:id="rId23"/>
    <p:sldId id="371" r:id="rId24"/>
    <p:sldId id="372" r:id="rId25"/>
    <p:sldId id="373" r:id="rId26"/>
    <p:sldId id="374" r:id="rId27"/>
    <p:sldId id="375" r:id="rId28"/>
    <p:sldId id="378" r:id="rId29"/>
    <p:sldId id="385" r:id="rId30"/>
    <p:sldId id="380" r:id="rId31"/>
    <p:sldId id="381" r:id="rId32"/>
    <p:sldId id="388" r:id="rId33"/>
    <p:sldId id="382" r:id="rId34"/>
    <p:sldId id="383" r:id="rId35"/>
    <p:sldId id="259" r:id="rId36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286" autoAdjust="0"/>
  </p:normalViewPr>
  <p:slideViewPr>
    <p:cSldViewPr snapToGrid="0">
      <p:cViewPr varScale="1">
        <p:scale>
          <a:sx n="63" d="100"/>
          <a:sy n="63" d="100"/>
        </p:scale>
        <p:origin x="80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E9CF2C-698E-4CCD-AD17-2EA14D65B8DD}" type="doc">
      <dgm:prSet loTypeId="urn:microsoft.com/office/officeart/2009/3/layout/Descending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ca-ES"/>
        </a:p>
      </dgm:t>
    </dgm:pt>
    <dgm:pt modelId="{27A0668B-3AF7-4E3C-A9FE-0A200D86742F}">
      <dgm:prSet phldrT="[Text]" custT="1"/>
      <dgm:spPr/>
      <dgm:t>
        <a:bodyPr/>
        <a:lstStyle/>
        <a:p>
          <a:r>
            <a:rPr lang="ca-ES" sz="1600" i="1" dirty="0"/>
            <a:t>Aprovada per resolució d’atorgament</a:t>
          </a:r>
        </a:p>
      </dgm:t>
      <dgm:extLst>
        <a:ext uri="{E40237B7-FDA0-4F09-8148-C483321AD2D9}">
          <dgm14:cNvPr xmlns:dgm14="http://schemas.microsoft.com/office/drawing/2010/diagram" id="0" name="" descr="Aprovada per resolució d’atorgament&#10;"/>
        </a:ext>
      </dgm:extLst>
    </dgm:pt>
    <dgm:pt modelId="{28CFBF9E-DEE4-4E32-B243-3FC042DA42B2}" type="parTrans" cxnId="{8EE87BEB-1E7D-4C3F-BA44-130752ECBACC}">
      <dgm:prSet/>
      <dgm:spPr/>
      <dgm:t>
        <a:bodyPr/>
        <a:lstStyle/>
        <a:p>
          <a:endParaRPr lang="ca-ES" sz="1800"/>
        </a:p>
      </dgm:t>
    </dgm:pt>
    <dgm:pt modelId="{AB8BF8E1-9183-4A24-BED4-2D1C235C454F}" type="sibTrans" cxnId="{8EE87BEB-1E7D-4C3F-BA44-130752ECBACC}">
      <dgm:prSet/>
      <dgm:spPr/>
      <dgm:t>
        <a:bodyPr/>
        <a:lstStyle/>
        <a:p>
          <a:endParaRPr lang="ca-ES" sz="1800"/>
        </a:p>
      </dgm:t>
    </dgm:pt>
    <dgm:pt modelId="{D291C4F7-6C67-4764-8105-D13D30719FB3}">
      <dgm:prSet phldrT="[Text]" custT="1"/>
      <dgm:spPr/>
      <dgm:t>
        <a:bodyPr/>
        <a:lstStyle/>
        <a:p>
          <a:r>
            <a:rPr lang="ca-ES" sz="1600" i="1" dirty="0"/>
            <a:t>Necessària per a les activitats del projecte</a:t>
          </a:r>
        </a:p>
      </dgm:t>
      <dgm:extLst>
        <a:ext uri="{E40237B7-FDA0-4F09-8148-C483321AD2D9}">
          <dgm14:cNvPr xmlns:dgm14="http://schemas.microsoft.com/office/drawing/2010/diagram" id="0" name="" descr="Incorreguda només per l’empresa beneficiària&#10;"/>
        </a:ext>
      </dgm:extLst>
    </dgm:pt>
    <dgm:pt modelId="{F0216B8C-107F-4423-85BA-0EA4222D0D33}" type="parTrans" cxnId="{79CA75DB-38FE-4EF4-83AA-4652FF7085CE}">
      <dgm:prSet/>
      <dgm:spPr/>
      <dgm:t>
        <a:bodyPr/>
        <a:lstStyle/>
        <a:p>
          <a:endParaRPr lang="ca-ES" sz="1800"/>
        </a:p>
      </dgm:t>
    </dgm:pt>
    <dgm:pt modelId="{4E570B97-2445-4B86-8C4C-E0497BED39CE}" type="sibTrans" cxnId="{79CA75DB-38FE-4EF4-83AA-4652FF7085CE}">
      <dgm:prSet/>
      <dgm:spPr/>
      <dgm:t>
        <a:bodyPr/>
        <a:lstStyle/>
        <a:p>
          <a:endParaRPr lang="ca-ES" sz="1800"/>
        </a:p>
      </dgm:t>
    </dgm:pt>
    <dgm:pt modelId="{256C2BF9-6D0E-48D6-AD6A-3426E8B818A8}">
      <dgm:prSet phldrT="[Text]" custT="1"/>
      <dgm:spPr/>
      <dgm:t>
        <a:bodyPr/>
        <a:lstStyle/>
        <a:p>
          <a:pPr algn="ctr"/>
          <a:r>
            <a:rPr lang="ca-ES" sz="1600" i="1" dirty="0"/>
            <a:t>Despeses realitzades entre el 23/11/2020 i el 30/06/2021</a:t>
          </a:r>
        </a:p>
      </dgm:t>
      <dgm:extLst>
        <a:ext uri="{E40237B7-FDA0-4F09-8148-C483321AD2D9}">
          <dgm14:cNvPr xmlns:dgm14="http://schemas.microsoft.com/office/drawing/2010/diagram" id="0" name="" descr="Necessària per a les activitats del projecte&#10;"/>
        </a:ext>
      </dgm:extLst>
    </dgm:pt>
    <dgm:pt modelId="{3F8C96B5-E497-42B8-9C6B-7D06BCF29DEA}" type="parTrans" cxnId="{D416AED0-5FFD-4DDC-9C92-27015E857980}">
      <dgm:prSet/>
      <dgm:spPr/>
      <dgm:t>
        <a:bodyPr/>
        <a:lstStyle/>
        <a:p>
          <a:endParaRPr lang="ca-ES" sz="1800"/>
        </a:p>
      </dgm:t>
    </dgm:pt>
    <dgm:pt modelId="{3CAD1BAE-6EBD-4DB9-9C6B-F0154391E540}" type="sibTrans" cxnId="{D416AED0-5FFD-4DDC-9C92-27015E857980}">
      <dgm:prSet/>
      <dgm:spPr/>
      <dgm:t>
        <a:bodyPr/>
        <a:lstStyle/>
        <a:p>
          <a:endParaRPr lang="ca-ES" sz="1800"/>
        </a:p>
      </dgm:t>
    </dgm:pt>
    <dgm:pt modelId="{7D7E93F1-49FF-4581-B3D9-4E614D43670A}">
      <dgm:prSet phldrT="[Text]" custT="1"/>
      <dgm:spPr/>
      <dgm:t>
        <a:bodyPr/>
        <a:lstStyle/>
        <a:p>
          <a:r>
            <a:rPr lang="ca-ES" sz="1600" i="1" dirty="0"/>
            <a:t>Identificable i verificable</a:t>
          </a:r>
        </a:p>
      </dgm:t>
      <dgm:extLst>
        <a:ext uri="{E40237B7-FDA0-4F09-8148-C483321AD2D9}">
          <dgm14:cNvPr xmlns:dgm14="http://schemas.microsoft.com/office/drawing/2010/diagram" id="0" name="" descr="Identificable i verificable&#10;"/>
        </a:ext>
      </dgm:extLst>
    </dgm:pt>
    <dgm:pt modelId="{6BA5EF1D-174E-4E2A-AE89-005E14D913D3}" type="parTrans" cxnId="{95C29E60-5B83-4B40-BA30-E0393A1F5395}">
      <dgm:prSet/>
      <dgm:spPr/>
      <dgm:t>
        <a:bodyPr/>
        <a:lstStyle/>
        <a:p>
          <a:endParaRPr lang="ca-ES" sz="1800"/>
        </a:p>
      </dgm:t>
    </dgm:pt>
    <dgm:pt modelId="{41A26201-61BC-4BC0-9C55-5AD95DA1A7FF}" type="sibTrans" cxnId="{95C29E60-5B83-4B40-BA30-E0393A1F5395}">
      <dgm:prSet/>
      <dgm:spPr/>
      <dgm:t>
        <a:bodyPr/>
        <a:lstStyle/>
        <a:p>
          <a:endParaRPr lang="ca-ES" sz="1800"/>
        </a:p>
      </dgm:t>
    </dgm:pt>
    <dgm:pt modelId="{87296D8E-35DC-4DBC-BB2A-AA2AD14A918E}">
      <dgm:prSet custT="1"/>
      <dgm:spPr/>
      <dgm:t>
        <a:bodyPr/>
        <a:lstStyle/>
        <a:p>
          <a:pPr algn="ctr"/>
          <a:r>
            <a:rPr lang="ca-ES" sz="1600" i="1" dirty="0"/>
            <a:t>Incorreguda només per l’empresa beneficiària</a:t>
          </a:r>
        </a:p>
      </dgm:t>
      <dgm:extLst>
        <a:ext uri="{E40237B7-FDA0-4F09-8148-C483321AD2D9}">
          <dgm14:cNvPr xmlns:dgm14="http://schemas.microsoft.com/office/drawing/2010/diagram" id="0" name="" descr="Incorreguda només per l’empresa beneficiària&#10;"/>
        </a:ext>
      </dgm:extLst>
    </dgm:pt>
    <dgm:pt modelId="{101EE282-F1EC-43EE-8664-368B2966784A}" type="parTrans" cxnId="{FB3B8165-19BB-4A0B-827E-A4CBC5114E84}">
      <dgm:prSet/>
      <dgm:spPr/>
      <dgm:t>
        <a:bodyPr/>
        <a:lstStyle/>
        <a:p>
          <a:endParaRPr lang="ca-ES" sz="1800"/>
        </a:p>
      </dgm:t>
    </dgm:pt>
    <dgm:pt modelId="{761092F1-71E2-4309-ABCE-F647AD26DB4D}" type="sibTrans" cxnId="{FB3B8165-19BB-4A0B-827E-A4CBC5114E84}">
      <dgm:prSet/>
      <dgm:spPr/>
      <dgm:t>
        <a:bodyPr/>
        <a:lstStyle/>
        <a:p>
          <a:endParaRPr lang="ca-ES" sz="1800"/>
        </a:p>
      </dgm:t>
    </dgm:pt>
    <dgm:pt modelId="{523E3332-BCC0-461D-8B87-7F576A53E311}">
      <dgm:prSet phldrT="[Text]" custT="1"/>
      <dgm:spPr/>
      <dgm:t>
        <a:bodyPr/>
        <a:lstStyle/>
        <a:p>
          <a:r>
            <a:rPr lang="ca-ES" sz="1600" i="1" dirty="0"/>
            <a:t>Es poden acumular amb altres ajuts sempre que en cap cas superi el cost de l’activitat ni els llindars establerts per la Comissió Europea</a:t>
          </a:r>
        </a:p>
      </dgm:t>
      <dgm:extLst>
        <a:ext uri="{E40237B7-FDA0-4F09-8148-C483321AD2D9}">
          <dgm14:cNvPr xmlns:dgm14="http://schemas.microsoft.com/office/drawing/2010/diagram" id="0" name="" descr="Aprovada per resolució d’atorgament&#10;"/>
        </a:ext>
      </dgm:extLst>
    </dgm:pt>
    <dgm:pt modelId="{4CC86AC5-CB2F-45A7-9D46-81D6C65EC637}" type="parTrans" cxnId="{EE2BF2D0-9A60-4575-9BAA-79E70A328351}">
      <dgm:prSet/>
      <dgm:spPr/>
      <dgm:t>
        <a:bodyPr/>
        <a:lstStyle/>
        <a:p>
          <a:endParaRPr lang="ca-ES"/>
        </a:p>
      </dgm:t>
    </dgm:pt>
    <dgm:pt modelId="{1B20A1F8-7DE5-4F5A-99ED-8D57959CE5AA}" type="sibTrans" cxnId="{EE2BF2D0-9A60-4575-9BAA-79E70A328351}">
      <dgm:prSet/>
      <dgm:spPr/>
      <dgm:t>
        <a:bodyPr/>
        <a:lstStyle/>
        <a:p>
          <a:endParaRPr lang="ca-ES"/>
        </a:p>
      </dgm:t>
    </dgm:pt>
    <dgm:pt modelId="{1CA9ADBC-1A8F-4651-8704-5AF5520EBF58}" type="pres">
      <dgm:prSet presAssocID="{51E9CF2C-698E-4CCD-AD17-2EA14D65B8DD}" presName="Name0" presStyleCnt="0">
        <dgm:presLayoutVars>
          <dgm:chMax val="7"/>
          <dgm:chPref val="5"/>
        </dgm:presLayoutVars>
      </dgm:prSet>
      <dgm:spPr/>
    </dgm:pt>
    <dgm:pt modelId="{77171AC3-F62D-4D13-AE37-84A59AECED95}" type="pres">
      <dgm:prSet presAssocID="{51E9CF2C-698E-4CCD-AD17-2EA14D65B8DD}" presName="arrowNode" presStyleLbl="node1" presStyleIdx="0" presStyleCnt="1" custLinFactNeighborX="-1481" custLinFactNeighborY="-1939"/>
      <dgm:spPr/>
    </dgm:pt>
    <dgm:pt modelId="{2394A786-8460-451B-AF3C-8ECEEB39171C}" type="pres">
      <dgm:prSet presAssocID="{27A0668B-3AF7-4E3C-A9FE-0A200D86742F}" presName="txNode1" presStyleLbl="revTx" presStyleIdx="0" presStyleCnt="6" custScaleY="60451" custLinFactNeighborX="-69140" custLinFactNeighborY="20835">
        <dgm:presLayoutVars>
          <dgm:bulletEnabled val="1"/>
        </dgm:presLayoutVars>
      </dgm:prSet>
      <dgm:spPr/>
    </dgm:pt>
    <dgm:pt modelId="{8096F6FD-4FAE-4DAB-A418-6E7989F305FE}" type="pres">
      <dgm:prSet presAssocID="{523E3332-BCC0-461D-8B87-7F576A53E311}" presName="txNode2" presStyleLbl="revTx" presStyleIdx="1" presStyleCnt="6" custScaleX="125083" custLinFactNeighborX="11265" custLinFactNeighborY="-38086">
        <dgm:presLayoutVars>
          <dgm:bulletEnabled val="1"/>
        </dgm:presLayoutVars>
      </dgm:prSet>
      <dgm:spPr/>
    </dgm:pt>
    <dgm:pt modelId="{ADF583EC-ECE8-4BD3-A22F-D19A62EA12F4}" type="pres">
      <dgm:prSet presAssocID="{1B20A1F8-7DE5-4F5A-99ED-8D57959CE5AA}" presName="dotNode2" presStyleCnt="0"/>
      <dgm:spPr/>
    </dgm:pt>
    <dgm:pt modelId="{BFD1B62C-FB27-4186-9AA1-02BCA6A58FA7}" type="pres">
      <dgm:prSet presAssocID="{1B20A1F8-7DE5-4F5A-99ED-8D57959CE5AA}" presName="dotRepeatNode" presStyleLbl="fgShp" presStyleIdx="0" presStyleCnt="4"/>
      <dgm:spPr/>
    </dgm:pt>
    <dgm:pt modelId="{68CE20B6-40D0-4CF5-8526-846DF1B5C837}" type="pres">
      <dgm:prSet presAssocID="{87296D8E-35DC-4DBC-BB2A-AA2AD14A918E}" presName="txNode3" presStyleLbl="revTx" presStyleIdx="2" presStyleCnt="6" custScaleX="158724" custLinFactNeighborX="-52146" custLinFactNeighborY="-14690">
        <dgm:presLayoutVars>
          <dgm:bulletEnabled val="1"/>
        </dgm:presLayoutVars>
      </dgm:prSet>
      <dgm:spPr/>
    </dgm:pt>
    <dgm:pt modelId="{78174FBF-D5C7-498E-A3C2-ACE809FD2FA1}" type="pres">
      <dgm:prSet presAssocID="{761092F1-71E2-4309-ABCE-F647AD26DB4D}" presName="dotNode3" presStyleCnt="0"/>
      <dgm:spPr/>
    </dgm:pt>
    <dgm:pt modelId="{03F6606E-322C-4420-8748-8A74B1060C6E}" type="pres">
      <dgm:prSet presAssocID="{761092F1-71E2-4309-ABCE-F647AD26DB4D}" presName="dotRepeatNode" presStyleLbl="fgShp" presStyleIdx="1" presStyleCnt="4"/>
      <dgm:spPr/>
    </dgm:pt>
    <dgm:pt modelId="{E5780184-2B4E-47E3-89D0-FE212FA090C5}" type="pres">
      <dgm:prSet presAssocID="{D291C4F7-6C67-4764-8105-D13D30719FB3}" presName="txNode4" presStyleLbl="revTx" presStyleIdx="3" presStyleCnt="6" custScaleX="118963" custLinFactNeighborX="12782" custLinFactNeighborY="-45277">
        <dgm:presLayoutVars>
          <dgm:bulletEnabled val="1"/>
        </dgm:presLayoutVars>
      </dgm:prSet>
      <dgm:spPr/>
    </dgm:pt>
    <dgm:pt modelId="{0A66636C-E1DA-43F7-9B25-E2A7BAA47771}" type="pres">
      <dgm:prSet presAssocID="{4E570B97-2445-4B86-8C4C-E0497BED39CE}" presName="dotNode4" presStyleCnt="0"/>
      <dgm:spPr/>
    </dgm:pt>
    <dgm:pt modelId="{6A36FED8-CA1F-4E84-BE5D-47588130BF59}" type="pres">
      <dgm:prSet presAssocID="{4E570B97-2445-4B86-8C4C-E0497BED39CE}" presName="dotRepeatNode" presStyleLbl="fgShp" presStyleIdx="2" presStyleCnt="4"/>
      <dgm:spPr/>
    </dgm:pt>
    <dgm:pt modelId="{64491A1F-4333-415F-BDC3-7ABCA706B7BC}" type="pres">
      <dgm:prSet presAssocID="{256C2BF9-6D0E-48D6-AD6A-3426E8B818A8}" presName="txNode5" presStyleLbl="revTx" presStyleIdx="4" presStyleCnt="6" custScaleX="116069" custLinFactNeighborX="-40570" custLinFactNeighborY="-39043">
        <dgm:presLayoutVars>
          <dgm:bulletEnabled val="1"/>
        </dgm:presLayoutVars>
      </dgm:prSet>
      <dgm:spPr/>
    </dgm:pt>
    <dgm:pt modelId="{1D62D6F8-65B9-4CF2-AD70-E6587FB615F8}" type="pres">
      <dgm:prSet presAssocID="{3CAD1BAE-6EBD-4DB9-9C6B-F0154391E540}" presName="dotNode5" presStyleCnt="0"/>
      <dgm:spPr/>
    </dgm:pt>
    <dgm:pt modelId="{C136FC4D-2D8A-4CD0-A903-B62BA3B9084F}" type="pres">
      <dgm:prSet presAssocID="{3CAD1BAE-6EBD-4DB9-9C6B-F0154391E540}" presName="dotRepeatNode" presStyleLbl="fgShp" presStyleIdx="3" presStyleCnt="4"/>
      <dgm:spPr/>
    </dgm:pt>
    <dgm:pt modelId="{C0B3AFB5-76AA-4597-AAD5-403D334F4C31}" type="pres">
      <dgm:prSet presAssocID="{7D7E93F1-49FF-4581-B3D9-4E614D43670A}" presName="txNode6" presStyleLbl="revTx" presStyleIdx="5" presStyleCnt="6" custScaleY="40583" custLinFactY="-100000" custLinFactNeighborX="30374" custLinFactNeighborY="-111913">
        <dgm:presLayoutVars>
          <dgm:bulletEnabled val="1"/>
        </dgm:presLayoutVars>
      </dgm:prSet>
      <dgm:spPr/>
    </dgm:pt>
  </dgm:ptLst>
  <dgm:cxnLst>
    <dgm:cxn modelId="{D8BC031E-2B24-4762-97CD-C98F4369C4AD}" type="presOf" srcId="{3CAD1BAE-6EBD-4DB9-9C6B-F0154391E540}" destId="{C136FC4D-2D8A-4CD0-A903-B62BA3B9084F}" srcOrd="0" destOrd="0" presId="urn:microsoft.com/office/officeart/2009/3/layout/DescendingProcess"/>
    <dgm:cxn modelId="{95C29E60-5B83-4B40-BA30-E0393A1F5395}" srcId="{51E9CF2C-698E-4CCD-AD17-2EA14D65B8DD}" destId="{7D7E93F1-49FF-4581-B3D9-4E614D43670A}" srcOrd="5" destOrd="0" parTransId="{6BA5EF1D-174E-4E2A-AE89-005E14D913D3}" sibTransId="{41A26201-61BC-4BC0-9C55-5AD95DA1A7FF}"/>
    <dgm:cxn modelId="{FB3B8165-19BB-4A0B-827E-A4CBC5114E84}" srcId="{51E9CF2C-698E-4CCD-AD17-2EA14D65B8DD}" destId="{87296D8E-35DC-4DBC-BB2A-AA2AD14A918E}" srcOrd="2" destOrd="0" parTransId="{101EE282-F1EC-43EE-8664-368B2966784A}" sibTransId="{761092F1-71E2-4309-ABCE-F647AD26DB4D}"/>
    <dgm:cxn modelId="{A28B6152-2CCC-407E-A41A-7B38EBC162B9}" type="presOf" srcId="{761092F1-71E2-4309-ABCE-F647AD26DB4D}" destId="{03F6606E-322C-4420-8748-8A74B1060C6E}" srcOrd="0" destOrd="0" presId="urn:microsoft.com/office/officeart/2009/3/layout/DescendingProcess"/>
    <dgm:cxn modelId="{2DA3EA83-C1A2-4BF8-A00E-878E45614CE9}" type="presOf" srcId="{7D7E93F1-49FF-4581-B3D9-4E614D43670A}" destId="{C0B3AFB5-76AA-4597-AAD5-403D334F4C31}" srcOrd="0" destOrd="0" presId="urn:microsoft.com/office/officeart/2009/3/layout/DescendingProcess"/>
    <dgm:cxn modelId="{A55EC989-0302-4F6E-A433-05AAFB972D77}" type="presOf" srcId="{1B20A1F8-7DE5-4F5A-99ED-8D57959CE5AA}" destId="{BFD1B62C-FB27-4186-9AA1-02BCA6A58FA7}" srcOrd="0" destOrd="0" presId="urn:microsoft.com/office/officeart/2009/3/layout/DescendingProcess"/>
    <dgm:cxn modelId="{C96E9D9F-C426-46B1-8A63-0DCCFBDC0EA2}" type="presOf" srcId="{87296D8E-35DC-4DBC-BB2A-AA2AD14A918E}" destId="{68CE20B6-40D0-4CF5-8526-846DF1B5C837}" srcOrd="0" destOrd="0" presId="urn:microsoft.com/office/officeart/2009/3/layout/DescendingProcess"/>
    <dgm:cxn modelId="{A18AB7B2-4527-4FEE-84C2-875036833465}" type="presOf" srcId="{51E9CF2C-698E-4CCD-AD17-2EA14D65B8DD}" destId="{1CA9ADBC-1A8F-4651-8704-5AF5520EBF58}" srcOrd="0" destOrd="0" presId="urn:microsoft.com/office/officeart/2009/3/layout/DescendingProcess"/>
    <dgm:cxn modelId="{CDB181BF-3245-494B-B9E1-69AAD5E21451}" type="presOf" srcId="{D291C4F7-6C67-4764-8105-D13D30719FB3}" destId="{E5780184-2B4E-47E3-89D0-FE212FA090C5}" srcOrd="0" destOrd="0" presId="urn:microsoft.com/office/officeart/2009/3/layout/DescendingProcess"/>
    <dgm:cxn modelId="{D499DEC9-ACA8-4E35-82E5-D58519591FE5}" type="presOf" srcId="{523E3332-BCC0-461D-8B87-7F576A53E311}" destId="{8096F6FD-4FAE-4DAB-A418-6E7989F305FE}" srcOrd="0" destOrd="0" presId="urn:microsoft.com/office/officeart/2009/3/layout/DescendingProcess"/>
    <dgm:cxn modelId="{325C29CF-EEFC-42D9-AA9A-B6DC63C18FA1}" type="presOf" srcId="{27A0668B-3AF7-4E3C-A9FE-0A200D86742F}" destId="{2394A786-8460-451B-AF3C-8ECEEB39171C}" srcOrd="0" destOrd="0" presId="urn:microsoft.com/office/officeart/2009/3/layout/DescendingProcess"/>
    <dgm:cxn modelId="{EDE3F5CF-EF30-49A1-8384-032221A88E0E}" type="presOf" srcId="{4E570B97-2445-4B86-8C4C-E0497BED39CE}" destId="{6A36FED8-CA1F-4E84-BE5D-47588130BF59}" srcOrd="0" destOrd="0" presId="urn:microsoft.com/office/officeart/2009/3/layout/DescendingProcess"/>
    <dgm:cxn modelId="{D416AED0-5FFD-4DDC-9C92-27015E857980}" srcId="{51E9CF2C-698E-4CCD-AD17-2EA14D65B8DD}" destId="{256C2BF9-6D0E-48D6-AD6A-3426E8B818A8}" srcOrd="4" destOrd="0" parTransId="{3F8C96B5-E497-42B8-9C6B-7D06BCF29DEA}" sibTransId="{3CAD1BAE-6EBD-4DB9-9C6B-F0154391E540}"/>
    <dgm:cxn modelId="{EE2BF2D0-9A60-4575-9BAA-79E70A328351}" srcId="{51E9CF2C-698E-4CCD-AD17-2EA14D65B8DD}" destId="{523E3332-BCC0-461D-8B87-7F576A53E311}" srcOrd="1" destOrd="0" parTransId="{4CC86AC5-CB2F-45A7-9D46-81D6C65EC637}" sibTransId="{1B20A1F8-7DE5-4F5A-99ED-8D57959CE5AA}"/>
    <dgm:cxn modelId="{79CA75DB-38FE-4EF4-83AA-4652FF7085CE}" srcId="{51E9CF2C-698E-4CCD-AD17-2EA14D65B8DD}" destId="{D291C4F7-6C67-4764-8105-D13D30719FB3}" srcOrd="3" destOrd="0" parTransId="{F0216B8C-107F-4423-85BA-0EA4222D0D33}" sibTransId="{4E570B97-2445-4B86-8C4C-E0497BED39CE}"/>
    <dgm:cxn modelId="{8FCA5DE7-B1CA-4DD8-9C62-1F36C1E95692}" type="presOf" srcId="{256C2BF9-6D0E-48D6-AD6A-3426E8B818A8}" destId="{64491A1F-4333-415F-BDC3-7ABCA706B7BC}" srcOrd="0" destOrd="0" presId="urn:microsoft.com/office/officeart/2009/3/layout/DescendingProcess"/>
    <dgm:cxn modelId="{8EE87BEB-1E7D-4C3F-BA44-130752ECBACC}" srcId="{51E9CF2C-698E-4CCD-AD17-2EA14D65B8DD}" destId="{27A0668B-3AF7-4E3C-A9FE-0A200D86742F}" srcOrd="0" destOrd="0" parTransId="{28CFBF9E-DEE4-4E32-B243-3FC042DA42B2}" sibTransId="{AB8BF8E1-9183-4A24-BED4-2D1C235C454F}"/>
    <dgm:cxn modelId="{CC365A31-0019-43C3-9EF7-43809A88772D}" type="presParOf" srcId="{1CA9ADBC-1A8F-4651-8704-5AF5520EBF58}" destId="{77171AC3-F62D-4D13-AE37-84A59AECED95}" srcOrd="0" destOrd="0" presId="urn:microsoft.com/office/officeart/2009/3/layout/DescendingProcess"/>
    <dgm:cxn modelId="{2BBAFB83-61A1-4EAC-8A59-CB8FE2F863A7}" type="presParOf" srcId="{1CA9ADBC-1A8F-4651-8704-5AF5520EBF58}" destId="{2394A786-8460-451B-AF3C-8ECEEB39171C}" srcOrd="1" destOrd="0" presId="urn:microsoft.com/office/officeart/2009/3/layout/DescendingProcess"/>
    <dgm:cxn modelId="{B02A0F2D-BBA7-41B5-8F14-7DA9D28D7FA8}" type="presParOf" srcId="{1CA9ADBC-1A8F-4651-8704-5AF5520EBF58}" destId="{8096F6FD-4FAE-4DAB-A418-6E7989F305FE}" srcOrd="2" destOrd="0" presId="urn:microsoft.com/office/officeart/2009/3/layout/DescendingProcess"/>
    <dgm:cxn modelId="{3F8E4D8E-D851-47C5-B58A-011271844691}" type="presParOf" srcId="{1CA9ADBC-1A8F-4651-8704-5AF5520EBF58}" destId="{ADF583EC-ECE8-4BD3-A22F-D19A62EA12F4}" srcOrd="3" destOrd="0" presId="urn:microsoft.com/office/officeart/2009/3/layout/DescendingProcess"/>
    <dgm:cxn modelId="{E738FBDB-9D14-4A04-920A-922B8DDC21B3}" type="presParOf" srcId="{ADF583EC-ECE8-4BD3-A22F-D19A62EA12F4}" destId="{BFD1B62C-FB27-4186-9AA1-02BCA6A58FA7}" srcOrd="0" destOrd="0" presId="urn:microsoft.com/office/officeart/2009/3/layout/DescendingProcess"/>
    <dgm:cxn modelId="{4EE9907E-1CEB-4A75-B0A3-0EC337341911}" type="presParOf" srcId="{1CA9ADBC-1A8F-4651-8704-5AF5520EBF58}" destId="{68CE20B6-40D0-4CF5-8526-846DF1B5C837}" srcOrd="4" destOrd="0" presId="urn:microsoft.com/office/officeart/2009/3/layout/DescendingProcess"/>
    <dgm:cxn modelId="{C125C277-1BB5-45BA-9BEE-88DDB372AA17}" type="presParOf" srcId="{1CA9ADBC-1A8F-4651-8704-5AF5520EBF58}" destId="{78174FBF-D5C7-498E-A3C2-ACE809FD2FA1}" srcOrd="5" destOrd="0" presId="urn:microsoft.com/office/officeart/2009/3/layout/DescendingProcess"/>
    <dgm:cxn modelId="{3EF6D75D-5EEF-431A-9BCA-776ECC8F12F3}" type="presParOf" srcId="{78174FBF-D5C7-498E-A3C2-ACE809FD2FA1}" destId="{03F6606E-322C-4420-8748-8A74B1060C6E}" srcOrd="0" destOrd="0" presId="urn:microsoft.com/office/officeart/2009/3/layout/DescendingProcess"/>
    <dgm:cxn modelId="{07E26F72-48C8-4F0C-944D-5F334F5DD060}" type="presParOf" srcId="{1CA9ADBC-1A8F-4651-8704-5AF5520EBF58}" destId="{E5780184-2B4E-47E3-89D0-FE212FA090C5}" srcOrd="6" destOrd="0" presId="urn:microsoft.com/office/officeart/2009/3/layout/DescendingProcess"/>
    <dgm:cxn modelId="{CE911429-C7D2-4423-93EE-2503E71FCEFD}" type="presParOf" srcId="{1CA9ADBC-1A8F-4651-8704-5AF5520EBF58}" destId="{0A66636C-E1DA-43F7-9B25-E2A7BAA47771}" srcOrd="7" destOrd="0" presId="urn:microsoft.com/office/officeart/2009/3/layout/DescendingProcess"/>
    <dgm:cxn modelId="{66A5D86E-A68C-49F4-9A55-2A1B3E6BD674}" type="presParOf" srcId="{0A66636C-E1DA-43F7-9B25-E2A7BAA47771}" destId="{6A36FED8-CA1F-4E84-BE5D-47588130BF59}" srcOrd="0" destOrd="0" presId="urn:microsoft.com/office/officeart/2009/3/layout/DescendingProcess"/>
    <dgm:cxn modelId="{2FF9152F-3A49-4187-8748-7211977D4C88}" type="presParOf" srcId="{1CA9ADBC-1A8F-4651-8704-5AF5520EBF58}" destId="{64491A1F-4333-415F-BDC3-7ABCA706B7BC}" srcOrd="8" destOrd="0" presId="urn:microsoft.com/office/officeart/2009/3/layout/DescendingProcess"/>
    <dgm:cxn modelId="{42773D44-9E17-4B60-9F87-0B904BBF2C42}" type="presParOf" srcId="{1CA9ADBC-1A8F-4651-8704-5AF5520EBF58}" destId="{1D62D6F8-65B9-4CF2-AD70-E6587FB615F8}" srcOrd="9" destOrd="0" presId="urn:microsoft.com/office/officeart/2009/3/layout/DescendingProcess"/>
    <dgm:cxn modelId="{B9BAE6B0-F538-426A-A60F-FCB7DC011505}" type="presParOf" srcId="{1D62D6F8-65B9-4CF2-AD70-E6587FB615F8}" destId="{C136FC4D-2D8A-4CD0-A903-B62BA3B9084F}" srcOrd="0" destOrd="0" presId="urn:microsoft.com/office/officeart/2009/3/layout/DescendingProcess"/>
    <dgm:cxn modelId="{EC2A0A9E-048A-4907-B4DF-B6E170EDDF54}" type="presParOf" srcId="{1CA9ADBC-1A8F-4651-8704-5AF5520EBF58}" destId="{C0B3AFB5-76AA-4597-AAD5-403D334F4C31}" srcOrd="10" destOrd="0" presId="urn:microsoft.com/office/officeart/2009/3/layout/DescendingProcess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71AC3-F62D-4D13-AE37-84A59AECED95}">
      <dsp:nvSpPr>
        <dsp:cNvPr id="0" name=""/>
        <dsp:cNvSpPr/>
      </dsp:nvSpPr>
      <dsp:spPr>
        <a:xfrm rot="4396374">
          <a:off x="2912275" y="1005435"/>
          <a:ext cx="4361735" cy="3041766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D1B62C-FB27-4186-9AA1-02BCA6A58FA7}">
      <dsp:nvSpPr>
        <dsp:cNvPr id="0" name=""/>
        <dsp:cNvSpPr/>
      </dsp:nvSpPr>
      <dsp:spPr>
        <a:xfrm>
          <a:off x="4460645" y="1305601"/>
          <a:ext cx="110147" cy="110147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03F6606E-322C-4420-8748-8A74B1060C6E}">
      <dsp:nvSpPr>
        <dsp:cNvPr id="0" name=""/>
        <dsp:cNvSpPr/>
      </dsp:nvSpPr>
      <dsp:spPr>
        <a:xfrm>
          <a:off x="5082574" y="1783075"/>
          <a:ext cx="110147" cy="110147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6A36FED8-CA1F-4E84-BE5D-47588130BF59}">
      <dsp:nvSpPr>
        <dsp:cNvPr id="0" name=""/>
        <dsp:cNvSpPr/>
      </dsp:nvSpPr>
      <dsp:spPr>
        <a:xfrm>
          <a:off x="5641699" y="2341897"/>
          <a:ext cx="110147" cy="110147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2394A786-8460-451B-AF3C-8ECEEB39171C}">
      <dsp:nvSpPr>
        <dsp:cNvPr id="0" name=""/>
        <dsp:cNvSpPr/>
      </dsp:nvSpPr>
      <dsp:spPr>
        <a:xfrm>
          <a:off x="1259800" y="328296"/>
          <a:ext cx="2056423" cy="488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i="1" kern="1200" dirty="0"/>
            <a:t>Aprovada per resolució d’atorgament</a:t>
          </a:r>
        </a:p>
      </dsp:txBody>
      <dsp:txXfrm>
        <a:off x="1259800" y="328296"/>
        <a:ext cx="2056423" cy="488699"/>
      </dsp:txXfrm>
    </dsp:sp>
    <dsp:sp modelId="{8096F6FD-4FAE-4DAB-A418-6E7989F305FE}">
      <dsp:nvSpPr>
        <dsp:cNvPr id="0" name=""/>
        <dsp:cNvSpPr/>
      </dsp:nvSpPr>
      <dsp:spPr>
        <a:xfrm>
          <a:off x="5143646" y="648568"/>
          <a:ext cx="3823593" cy="808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i="1" kern="1200" dirty="0"/>
            <a:t>Es poden acumular amb altres ajuts sempre que en cap cas superi el cost de l’activitat ni els llindars establerts per la Comissió Europea</a:t>
          </a:r>
        </a:p>
      </dsp:txBody>
      <dsp:txXfrm>
        <a:off x="5143646" y="648568"/>
        <a:ext cx="3823593" cy="808421"/>
      </dsp:txXfrm>
    </dsp:sp>
    <dsp:sp modelId="{68CE20B6-40D0-4CF5-8526-846DF1B5C837}">
      <dsp:nvSpPr>
        <dsp:cNvPr id="0" name=""/>
        <dsp:cNvSpPr/>
      </dsp:nvSpPr>
      <dsp:spPr>
        <a:xfrm>
          <a:off x="1005462" y="1315181"/>
          <a:ext cx="3264037" cy="808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i="1" kern="1200" dirty="0"/>
            <a:t>Incorreguda només per l’empresa beneficiària</a:t>
          </a:r>
        </a:p>
      </dsp:txBody>
      <dsp:txXfrm>
        <a:off x="1005462" y="1315181"/>
        <a:ext cx="3264037" cy="808421"/>
      </dsp:txXfrm>
    </dsp:sp>
    <dsp:sp modelId="{C136FC4D-2D8A-4CD0-A903-B62BA3B9084F}">
      <dsp:nvSpPr>
        <dsp:cNvPr id="0" name=""/>
        <dsp:cNvSpPr/>
      </dsp:nvSpPr>
      <dsp:spPr>
        <a:xfrm>
          <a:off x="6046314" y="2956803"/>
          <a:ext cx="110147" cy="110147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E5780184-2B4E-47E3-89D0-FE212FA090C5}">
      <dsp:nvSpPr>
        <dsp:cNvPr id="0" name=""/>
        <dsp:cNvSpPr/>
      </dsp:nvSpPr>
      <dsp:spPr>
        <a:xfrm>
          <a:off x="6250961" y="1626730"/>
          <a:ext cx="2446382" cy="808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i="1" kern="1200" dirty="0"/>
            <a:t>Necessària per a les activitats del projecte</a:t>
          </a:r>
        </a:p>
      </dsp:txBody>
      <dsp:txXfrm>
        <a:off x="6250961" y="1626730"/>
        <a:ext cx="2446382" cy="808421"/>
      </dsp:txXfrm>
    </dsp:sp>
    <dsp:sp modelId="{64491A1F-4333-415F-BDC3-7ABCA706B7BC}">
      <dsp:nvSpPr>
        <dsp:cNvPr id="0" name=""/>
        <dsp:cNvSpPr/>
      </dsp:nvSpPr>
      <dsp:spPr>
        <a:xfrm>
          <a:off x="1195847" y="2292033"/>
          <a:ext cx="3548049" cy="808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i="1" kern="1200" dirty="0"/>
            <a:t>Despeses realitzades entre el 23/11/2020 i el 30/06/2021</a:t>
          </a:r>
        </a:p>
      </dsp:txBody>
      <dsp:txXfrm>
        <a:off x="1195847" y="2292033"/>
        <a:ext cx="3548049" cy="808421"/>
      </dsp:txXfrm>
    </dsp:sp>
    <dsp:sp modelId="{C0B3AFB5-76AA-4597-AAD5-403D334F4C31}">
      <dsp:nvSpPr>
        <dsp:cNvPr id="0" name=""/>
        <dsp:cNvSpPr/>
      </dsp:nvSpPr>
      <dsp:spPr>
        <a:xfrm>
          <a:off x="6304640" y="2771233"/>
          <a:ext cx="2778950" cy="328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i="1" kern="1200" dirty="0"/>
            <a:t>Identificable i verificable</a:t>
          </a:r>
        </a:p>
      </dsp:txBody>
      <dsp:txXfrm>
        <a:off x="6304640" y="2771233"/>
        <a:ext cx="2778950" cy="328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B90FD-FE29-417F-B0B3-3C3C7F2DC371}" type="datetimeFigureOut">
              <a:rPr lang="ca-ES" smtClean="0"/>
              <a:t>6/5/2021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2DFB0-6B8C-4B42-90CC-E33D0D53C21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40679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BAB1E-9BD3-4FDD-B77A-9FD1CCF1F258}" type="slidenum">
              <a:rPr lang="ca-ES" smtClean="0"/>
              <a:t>3</a:t>
            </a:fld>
            <a:endParaRPr lang="ca-ES" dirty="0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390C81C6-556B-47D8-BFE4-2203B0F59A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ca-ES" dirty="0"/>
              <a:t>Guia justificació cupons 4.0</a:t>
            </a:r>
          </a:p>
          <a:p>
            <a:r>
              <a:rPr lang="ca-ES" dirty="0"/>
              <a:t>Versió 1, 19 de febrer de 2021</a:t>
            </a:r>
          </a:p>
        </p:txBody>
      </p:sp>
    </p:spTree>
    <p:extLst>
      <p:ext uri="{BB962C8B-B14F-4D97-AF65-F5344CB8AC3E}">
        <p14:creationId xmlns:p14="http://schemas.microsoft.com/office/powerpoint/2010/main" val="686088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BAB1E-9BD3-4FDD-B77A-9FD1CCF1F258}" type="slidenum">
              <a:rPr lang="ca-ES" smtClean="0"/>
              <a:t>6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8460F00E-A6CC-46D6-B953-392E6CAE5C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ca-ES"/>
              <a:t>Guia justificació cupons 4.0</a:t>
            </a:r>
          </a:p>
          <a:p>
            <a:r>
              <a:rPr lang="ca-ES"/>
              <a:t>Versió 1, 19 de febrer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928886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ca-ES"/>
              <a:t>Guia justificació cupons 4.0</a:t>
            </a:r>
          </a:p>
          <a:p>
            <a:r>
              <a:rPr lang="ca-ES"/>
              <a:t>Versió 1, 19 de febrer de 2021</a:t>
            </a:r>
            <a:endParaRPr lang="ca-E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BAB1E-9BD3-4FDD-B77A-9FD1CCF1F258}" type="slidenum">
              <a:rPr lang="ca-ES" smtClean="0"/>
              <a:t>15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17595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09483A1-E55C-4A01-938A-3BCF6CFFF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F859A1E1-83AE-4529-83F4-3ACD8ACFD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B71BCC52-6227-4384-BA4E-87C3C7A50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DD59-C13D-4855-8A7E-6A7DE6A47B2A}" type="datetime1">
              <a:rPr lang="ca-ES" smtClean="0"/>
              <a:t>6/5/2021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06DB0B03-FE66-4000-BD67-02A073A35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Guia justificació reflexió cadena valor automoció      Versió 1, 28 d'abril de 2021</a:t>
            </a:r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9243DD52-C278-4964-B61C-5503DA83C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4653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955C302-7BAA-4804-A19F-3AFB7759E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1E9D613B-F0F1-457A-8BD8-DE50ED7F2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CEC31E49-63BC-458C-B08A-DC46DC59B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E23D-A133-4AA6-82E3-43C05C2DDF2C}" type="datetime1">
              <a:rPr lang="ca-ES" smtClean="0"/>
              <a:t>6/5/2021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DE77B438-FC93-4DCC-9C20-8496CA2AC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Guia justificació reflexió cadena valor automoció      Versió 1, 28 d'abril de 2021</a:t>
            </a:r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19CFBA6C-2AE0-4C5D-A38D-F4778922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8823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5388E5B6-EB5E-42E6-BF24-FF8EE09D3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0A42D831-BDB7-45FB-B42C-875D25A9E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C53E0F75-0C8B-44FF-9D48-6F934B2BF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B8EE-0D8A-4C11-8CA6-721D1A6F96F7}" type="datetime1">
              <a:rPr lang="ca-ES" smtClean="0"/>
              <a:t>6/5/2021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E1074040-EB47-4174-BB56-2EF4BBD67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Guia justificació reflexió cadena valor automoció      Versió 1, 28 d'abril de 2021</a:t>
            </a:r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FF36CD9B-AB8B-43E2-A81E-6BE865D35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15159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E1D86AD-0AB4-46E6-B019-B21AD3D4B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5F6E42F4-F2D3-4BA4-8D13-584F385D5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EA542597-EC16-471C-8935-9FD20483A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3DC1-8030-4CB9-866C-993C51D1AADA}" type="datetime1">
              <a:rPr lang="ca-ES" smtClean="0"/>
              <a:t>6/5/2021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E2676871-25CE-4DD1-B486-27E2DECEF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72701" y="6580187"/>
            <a:ext cx="2019300" cy="277813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r>
              <a:rPr lang="es-ES"/>
              <a:t>Guia justificació reflexió cadena valor automoció      Versió 1, 28 d'abril de 2021</a:t>
            </a:r>
            <a:endParaRPr lang="ca-ES" dirty="0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A713F8BE-4017-4A27-B4A4-DC0CCB4BD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9668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A6558D1-5084-45A4-BAEB-BEDCC0A6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CBDD15CE-B711-422A-AFB2-9ED96890C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59FE3C2A-AF29-424D-A2E4-503E81A31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B2721-F373-49C4-B911-1190DD14CCCA}" type="datetime1">
              <a:rPr lang="ca-ES" smtClean="0"/>
              <a:t>6/5/2021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DD8DE795-541F-4B97-BC6E-712D9814A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Guia justificació reflexió cadena valor automoció      Versió 1, 28 d'abril de 2021</a:t>
            </a:r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DCAA207C-A18D-44BC-9AD4-A4CACF2F3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4716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AB8C9F3-0158-447E-8D30-1514EBEE9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CAB95EBD-68AF-4D52-9291-B82970C699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53C7C5FB-A3E0-4226-BEB9-3D8E1B7E4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AEC3C9F4-BDBB-41EC-AA67-360F1EBC8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AEE0-E948-45D0-82DC-A4994319D2D6}" type="datetime1">
              <a:rPr lang="ca-ES" smtClean="0"/>
              <a:t>6/5/2021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4FE3A20C-1782-496C-B0DB-0AFFB600B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4126" y="6575425"/>
            <a:ext cx="2028478" cy="282575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r>
              <a:rPr lang="es-ES" dirty="0" err="1"/>
              <a:t>Guia</a:t>
            </a:r>
            <a:r>
              <a:rPr lang="es-ES" dirty="0"/>
              <a:t> </a:t>
            </a:r>
            <a:r>
              <a:rPr lang="es-ES" dirty="0" err="1"/>
              <a:t>justificació</a:t>
            </a:r>
            <a:r>
              <a:rPr lang="es-ES" dirty="0"/>
              <a:t> </a:t>
            </a:r>
            <a:r>
              <a:rPr lang="es-ES" dirty="0" err="1"/>
              <a:t>reflexió</a:t>
            </a:r>
            <a:r>
              <a:rPr lang="es-ES" dirty="0"/>
              <a:t> cadena valor </a:t>
            </a:r>
            <a:r>
              <a:rPr lang="es-ES" dirty="0" err="1"/>
              <a:t>automoció</a:t>
            </a:r>
            <a:r>
              <a:rPr lang="es-ES" dirty="0"/>
              <a:t>      </a:t>
            </a:r>
            <a:r>
              <a:rPr lang="es-ES" dirty="0" err="1"/>
              <a:t>Versió</a:t>
            </a:r>
            <a:r>
              <a:rPr lang="es-ES" dirty="0"/>
              <a:t> 1, 28 </a:t>
            </a:r>
            <a:r>
              <a:rPr lang="es-ES" dirty="0" err="1"/>
              <a:t>d'abril</a:t>
            </a:r>
            <a:r>
              <a:rPr lang="es-ES" dirty="0"/>
              <a:t> de 2021</a:t>
            </a:r>
            <a:endParaRPr lang="ca-ES" dirty="0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ABAFF1D9-8FFA-45A5-BEDB-E30C78391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2414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E1346EA-8275-4D75-BA99-9E603938D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676DF8BF-7BE1-4149-8B45-F1898D1D5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5843F9CE-B63D-4288-ACAD-E5B4B2B1F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4D38F72E-091D-49BA-A8AB-3126A41DE7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4FFB09C8-29D2-4009-B060-C0106C022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7416BEBE-DCEC-4E58-93D0-600C78A3C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36ED-A6E2-40E0-9979-75D6CF58B88D}" type="datetime1">
              <a:rPr lang="ca-ES" smtClean="0"/>
              <a:t>6/5/2021</a:t>
            </a:fld>
            <a:endParaRPr lang="ca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8675AAED-5C38-41A3-AB1C-F309ABE6B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Guia justificació reflexió cadena valor automoció      Versió 1, 28 d'abril de 2021</a:t>
            </a:r>
            <a:endParaRPr lang="ca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7FE692D8-72A4-4D2A-A253-9DA050AB1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64395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EBD2AB6-53B3-44F0-AA55-DA569390D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5C6D297A-E696-4A9F-B64F-8709C4F5A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FA18-C77F-497F-8FFB-D7A05F1F5FFF}" type="datetime1">
              <a:rPr lang="ca-ES" smtClean="0"/>
              <a:t>6/5/2021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4F6B71E6-EE2E-4C31-812A-3FF677B5D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86975" y="6616700"/>
            <a:ext cx="2125461" cy="241300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r>
              <a:rPr lang="es-ES" dirty="0" err="1"/>
              <a:t>Guia</a:t>
            </a:r>
            <a:r>
              <a:rPr lang="es-ES" dirty="0"/>
              <a:t> </a:t>
            </a:r>
            <a:r>
              <a:rPr lang="es-ES" dirty="0" err="1"/>
              <a:t>justificació</a:t>
            </a:r>
            <a:r>
              <a:rPr lang="es-ES" dirty="0"/>
              <a:t> </a:t>
            </a:r>
            <a:r>
              <a:rPr lang="es-ES" dirty="0" err="1"/>
              <a:t>reflexió</a:t>
            </a:r>
            <a:r>
              <a:rPr lang="es-ES" dirty="0"/>
              <a:t> cadena valor </a:t>
            </a:r>
            <a:r>
              <a:rPr lang="es-ES" dirty="0" err="1"/>
              <a:t>automoció</a:t>
            </a:r>
            <a:r>
              <a:rPr lang="es-ES" dirty="0"/>
              <a:t>      </a:t>
            </a:r>
            <a:r>
              <a:rPr lang="es-ES" dirty="0" err="1"/>
              <a:t>Versió</a:t>
            </a:r>
            <a:r>
              <a:rPr lang="es-ES" dirty="0"/>
              <a:t> 1, 28 </a:t>
            </a:r>
            <a:r>
              <a:rPr lang="es-ES" dirty="0" err="1"/>
              <a:t>d'abril</a:t>
            </a:r>
            <a:r>
              <a:rPr lang="es-ES" dirty="0"/>
              <a:t> de 2021</a:t>
            </a:r>
            <a:endParaRPr lang="ca-ES" dirty="0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B465A988-B6F8-483F-B6A6-A788398A1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1275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E7AB4EA3-6C2D-499E-BBB7-85CC2E670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B12E-88AB-4633-9D83-E996F78DD636}" type="datetime1">
              <a:rPr lang="ca-ES" smtClean="0"/>
              <a:t>6/5/2021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D89017C9-C92D-41C6-86EC-27C9A554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Guia justificació reflexió cadena valor automoció      Versió 1, 28 d'abril de 2021</a:t>
            </a:r>
            <a:endParaRPr lang="ca-ES" dirty="0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DAFC26DB-9585-4C41-9126-198720C04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F2FC38D1-C016-48B1-AD2E-16DC68DB7F83}" type="slidenum">
              <a:rPr lang="ca-ES" smtClean="0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81426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EE2FCD9-786A-4126-A237-EFDEFBB54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1D5011F0-D1E7-4654-920E-1A9BE32DD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BD4F3907-B5FD-4A04-8E42-7F058FBF4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C91473D2-1668-4193-858C-8CCB7B56A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135-69ED-41F7-84B5-11ECABFD29F2}" type="datetime1">
              <a:rPr lang="ca-ES" smtClean="0"/>
              <a:t>6/5/2021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70466541-1699-44AE-99DE-76403EE17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Guia justificació reflexió cadena valor automoció      Versió 1, 28 d'abril de 2021</a:t>
            </a:r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866CBF64-A382-4AAE-93F2-A581566B1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87011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C1FAE52-1C7D-4E9C-BD03-8D50713A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B1D26E1C-567E-4B08-BB6D-0B81680339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26273CC9-845F-4777-83C7-8742919C7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45ECF7CD-E347-433B-9CC6-F5CFE4753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B61E-5AA9-48C1-B07C-3272D63EACEF}" type="datetime1">
              <a:rPr lang="ca-ES" smtClean="0"/>
              <a:t>6/5/2021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7E306E0F-81A4-43F3-B839-DC0A7A956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Guia justificació reflexió cadena valor automoció      Versió 1, 28 d'abril de 2021</a:t>
            </a:r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08D95876-456D-4534-AFB4-FA2C7292F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‹#›</a:t>
            </a:fld>
            <a:endParaRPr lang="ca-ES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B08855B0-4441-42A2-99BE-452C87ACAD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5417" y="908721"/>
            <a:ext cx="2495551" cy="188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1" rIns="36001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973"/>
              </a:buClr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Servei d’Informació</a:t>
            </a: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Empresarial</a:t>
            </a:r>
          </a:p>
          <a:p>
            <a:pPr>
              <a:spcBef>
                <a:spcPct val="3000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934 767 206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info.accio@gencat.cat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  <a:ea typeface="ヒラギノ角ゴ Pro W3" pitchFamily="64" charset="-128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4340A7A5-7D1A-4FD4-B4F5-D2BB9A617C4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786469" y="905912"/>
            <a:ext cx="4517777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1" rIns="36001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973"/>
              </a:buClr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Alt Penedès, Garraf</a:t>
            </a:r>
            <a:r>
              <a:rPr lang="ca-ES" altLang="ca-ES" sz="1400" b="1" baseline="0" dirty="0">
                <a:latin typeface="Calibri" panose="020F0502020204030204" pitchFamily="34" charset="0"/>
                <a:ea typeface="ヒラギノ角ゴ Pro W3" pitchFamily="64" charset="-128"/>
              </a:rPr>
              <a:t> i Maresme</a:t>
            </a:r>
          </a:p>
          <a:p>
            <a:pPr>
              <a:spcBef>
                <a:spcPct val="0"/>
              </a:spcBef>
            </a:pPr>
            <a:r>
              <a:rPr lang="ca-ES" altLang="ca-ES" sz="1400" baseline="0" dirty="0">
                <a:latin typeface="Calibri" panose="020F0502020204030204" pitchFamily="34" charset="0"/>
                <a:ea typeface="ヒラギノ角ゴ Pro W3" pitchFamily="64" charset="-128"/>
              </a:rPr>
              <a:t>Tel. 934 767 251</a:t>
            </a:r>
          </a:p>
          <a:p>
            <a:pPr>
              <a:spcBef>
                <a:spcPct val="0"/>
              </a:spcBef>
            </a:pPr>
            <a:r>
              <a:rPr lang="ca-ES" altLang="ca-ES" sz="1400" baseline="0" dirty="0">
                <a:latin typeface="Calibri" panose="020F0502020204030204" pitchFamily="34" charset="0"/>
                <a:ea typeface="ヒラギノ角ゴ Pro W3" pitchFamily="64" charset="-128"/>
              </a:rPr>
              <a:t>altpenedesgarrafmaresme.accio@gencat.cat</a:t>
            </a: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Catalunya Central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936 930 209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manresa.accio@gencat.cat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</a:rPr>
              <a:t>Lleida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</a:rPr>
              <a:t>Tel. 973 243 355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</a:rPr>
              <a:t>lleida.accio@gencat.cat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Terres  de l’Ebre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977 495 400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terresebre.accio@gencat.cat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FCA8A285-3998-4775-9001-9A051EBDB5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2279" y="895360"/>
            <a:ext cx="3360372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1" rIns="36001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973"/>
              </a:buClr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</a:rPr>
              <a:t>Alt Pirineu i Aran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b="0" dirty="0">
                <a:latin typeface="Calibri" panose="020F0502020204030204" pitchFamily="34" charset="0"/>
              </a:rPr>
              <a:t>Tel. 973 355 552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b="0" dirty="0">
                <a:latin typeface="Calibri" panose="020F0502020204030204" pitchFamily="34" charset="0"/>
              </a:rPr>
              <a:t>altpirineuaran.accio@gencat.cat</a:t>
            </a:r>
          </a:p>
          <a:p>
            <a:pPr eaLnBrk="1" hangingPunct="1"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Girona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872 975 991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girona.accio@gencat.cat</a:t>
            </a:r>
          </a:p>
          <a:p>
            <a:pPr eaLnBrk="1" hangingPunct="1"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Tarragona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977 251 717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tarragona.accio@gencat.cat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236589CA-87B7-4B40-A3C8-DE6C512AB0D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149" y="2346353"/>
            <a:ext cx="149648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a-ES" sz="1400" b="1" dirty="0">
                <a:solidFill>
                  <a:schemeClr val="bg1">
                    <a:lumMod val="50000"/>
                  </a:schemeClr>
                </a:solidFill>
                <a:ea typeface="ヒラギノ角ゴ Pro W3" pitchFamily="64" charset="-128"/>
              </a:rPr>
              <a:t>@</a:t>
            </a:r>
            <a:r>
              <a:rPr lang="ca-ES" sz="1400" b="1" dirty="0" err="1">
                <a:solidFill>
                  <a:schemeClr val="bg1">
                    <a:lumMod val="50000"/>
                  </a:schemeClr>
                </a:solidFill>
                <a:ea typeface="ヒラギノ角ゴ Pro W3" pitchFamily="64" charset="-128"/>
              </a:rPr>
              <a:t>accio_cat</a:t>
            </a:r>
            <a:endParaRPr lang="ca-ES" sz="1400" b="1" dirty="0">
              <a:solidFill>
                <a:schemeClr val="bg1">
                  <a:lumMod val="50000"/>
                </a:schemeClr>
              </a:solidFill>
              <a:ea typeface="ヒラギノ角ゴ Pro W3" pitchFamily="64" charset="-128"/>
            </a:endParaRPr>
          </a:p>
        </p:txBody>
      </p:sp>
      <p:pic>
        <p:nvPicPr>
          <p:cNvPr id="12" name="Imatge 11">
            <a:extLst>
              <a:ext uri="{FF2B5EF4-FFF2-40B4-BE49-F238E27FC236}">
                <a16:creationId xmlns:a16="http://schemas.microsoft.com/office/drawing/2014/main" id="{B5949B38-B40F-4392-BC22-6D1D7B87CF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7" y="2213954"/>
            <a:ext cx="806053" cy="569598"/>
          </a:xfrm>
          <a:prstGeom prst="rect">
            <a:avLst/>
          </a:prstGeom>
        </p:spPr>
      </p:pic>
      <p:pic>
        <p:nvPicPr>
          <p:cNvPr id="13" name="Imatge 12">
            <a:extLst>
              <a:ext uri="{FF2B5EF4-FFF2-40B4-BE49-F238E27FC236}">
                <a16:creationId xmlns:a16="http://schemas.microsoft.com/office/drawing/2014/main" id="{4AFB3DF6-0FCA-41FD-A8BD-C8DBF60E23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4644817"/>
            <a:ext cx="1033274" cy="176784"/>
          </a:xfrm>
          <a:prstGeom prst="rect">
            <a:avLst/>
          </a:prstGeom>
        </p:spPr>
      </p:pic>
      <p:pic>
        <p:nvPicPr>
          <p:cNvPr id="14" name="Imatge 13">
            <a:extLst>
              <a:ext uri="{FF2B5EF4-FFF2-40B4-BE49-F238E27FC236}">
                <a16:creationId xmlns:a16="http://schemas.microsoft.com/office/drawing/2014/main" id="{CADA1A89-7D0E-479E-9852-9F88D4C12C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4941168"/>
            <a:ext cx="9001000" cy="70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2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649AE4C1-C8D1-43B9-AF5E-4E92E9267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047CF288-F755-4865-9D06-EF68782FA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dirty="0"/>
              <a:t>Feu clic per editar els estils del text del patró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F95B7315-14E5-42B3-B6CE-8675D2DB5F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54528-0B9D-4160-9F25-387E6A57E260}" type="datetime1">
              <a:rPr lang="ca-ES" smtClean="0"/>
              <a:t>6/5/2021</a:t>
            </a:fld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C224DE46-5214-40B3-AC5C-6F5E604CA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7259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C38D1-C016-48B1-AD2E-16DC68DB7F83}" type="slidenum">
              <a:rPr lang="ca-ES" smtClean="0"/>
              <a:pPr/>
              <a:t>‹#›</a:t>
            </a:fld>
            <a:endParaRPr lang="ca-ES" dirty="0"/>
          </a:p>
        </p:txBody>
      </p:sp>
      <p:pic>
        <p:nvPicPr>
          <p:cNvPr id="7" name="Picture 2" descr="R:\Premsa\Any 2013\IMATGE CORPORATIVA\05_PPT\Filet per ppt.png">
            <a:extLst>
              <a:ext uri="{FF2B5EF4-FFF2-40B4-BE49-F238E27FC236}">
                <a16:creationId xmlns:a16="http://schemas.microsoft.com/office/drawing/2014/main" id="{4AC2BC2E-F200-45A1-9EB1-EC2BF100AD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60650"/>
            <a:ext cx="12191997" cy="2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5F75EE47-0C6B-48DB-9147-2162D8DFC02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6464614"/>
            <a:ext cx="1476983" cy="196433"/>
          </a:xfrm>
          <a:prstGeom prst="rect">
            <a:avLst/>
          </a:prstGeom>
        </p:spPr>
      </p:pic>
      <p:pic>
        <p:nvPicPr>
          <p:cNvPr id="10" name="Imatge 9">
            <a:extLst>
              <a:ext uri="{FF2B5EF4-FFF2-40B4-BE49-F238E27FC236}">
                <a16:creationId xmlns:a16="http://schemas.microsoft.com/office/drawing/2014/main" id="{0C0E5140-349C-4690-926D-9BABA1AB663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006" y="6240278"/>
            <a:ext cx="2726103" cy="196433"/>
          </a:xfrm>
          <a:prstGeom prst="rect">
            <a:avLst/>
          </a:prstGeom>
        </p:spPr>
      </p:pic>
      <p:pic>
        <p:nvPicPr>
          <p:cNvPr id="11" name="Imatge 10" descr="Imatge que conté text, clipArt&#10;&#10;Descripció generada automàticament">
            <a:extLst>
              <a:ext uri="{FF2B5EF4-FFF2-40B4-BE49-F238E27FC236}">
                <a16:creationId xmlns:a16="http://schemas.microsoft.com/office/drawing/2014/main" id="{BEEBE9C4-E765-498B-A40A-D4A986E74CA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1" y="6064953"/>
            <a:ext cx="2743200" cy="61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2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12" Type="http://schemas.openxmlformats.org/officeDocument/2006/relationships/image" Target="../media/image11.svg"/><Relationship Id="rId2" Type="http://schemas.openxmlformats.org/officeDocument/2006/relationships/hyperlink" Target="https://dogc.gencat.cat/ca/document-del-dogc/?documentId=88717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svg"/><Relationship Id="rId11" Type="http://schemas.openxmlformats.org/officeDocument/2006/relationships/image" Target="../media/image10.png"/><Relationship Id="rId5" Type="http://schemas.openxmlformats.org/officeDocument/2006/relationships/image" Target="../media/image66.png"/><Relationship Id="rId10" Type="http://schemas.openxmlformats.org/officeDocument/2006/relationships/slide" Target="slide10.xml"/><Relationship Id="rId4" Type="http://schemas.openxmlformats.org/officeDocument/2006/relationships/image" Target="../media/image13.svg"/><Relationship Id="rId9" Type="http://schemas.openxmlformats.org/officeDocument/2006/relationships/hyperlink" Target="https://www.accio.gencat.cat/web/.content/05_ACCIO/sala_premsa/doc/identitat-corporativa.zi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13" Type="http://schemas.openxmlformats.org/officeDocument/2006/relationships/slide" Target="slide12.xml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12" Type="http://schemas.openxmlformats.org/officeDocument/2006/relationships/image" Target="../media/image31.svg"/><Relationship Id="rId2" Type="http://schemas.openxmlformats.org/officeDocument/2006/relationships/hyperlink" Target="https://dogc.gencat.cat/ca/document-del-dogc/?documentId=88717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svg"/><Relationship Id="rId11" Type="http://schemas.openxmlformats.org/officeDocument/2006/relationships/image" Target="../media/image30.png"/><Relationship Id="rId5" Type="http://schemas.openxmlformats.org/officeDocument/2006/relationships/image" Target="../media/image68.png"/><Relationship Id="rId15" Type="http://schemas.openxmlformats.org/officeDocument/2006/relationships/image" Target="../media/image11.sv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42.png"/><Relationship Id="rId18" Type="http://schemas.openxmlformats.org/officeDocument/2006/relationships/image" Target="../media/image10.png"/><Relationship Id="rId3" Type="http://schemas.openxmlformats.org/officeDocument/2006/relationships/image" Target="../media/image69.svg"/><Relationship Id="rId7" Type="http://schemas.openxmlformats.org/officeDocument/2006/relationships/slide" Target="slide16.xml"/><Relationship Id="rId12" Type="http://schemas.openxmlformats.org/officeDocument/2006/relationships/image" Target="../media/image41.svg"/><Relationship Id="rId17" Type="http://schemas.openxmlformats.org/officeDocument/2006/relationships/slide" Target="slide12.xml"/><Relationship Id="rId2" Type="http://schemas.openxmlformats.org/officeDocument/2006/relationships/image" Target="../media/image68.png"/><Relationship Id="rId16" Type="http://schemas.openxmlformats.org/officeDocument/2006/relationships/image" Target="../media/image7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svg"/><Relationship Id="rId11" Type="http://schemas.openxmlformats.org/officeDocument/2006/relationships/image" Target="../media/image40.png"/><Relationship Id="rId5" Type="http://schemas.openxmlformats.org/officeDocument/2006/relationships/image" Target="../media/image71.png"/><Relationship Id="rId15" Type="http://schemas.openxmlformats.org/officeDocument/2006/relationships/image" Target="../media/image74.png"/><Relationship Id="rId10" Type="http://schemas.openxmlformats.org/officeDocument/2006/relationships/slide" Target="slide19.xml"/><Relationship Id="rId19" Type="http://schemas.openxmlformats.org/officeDocument/2006/relationships/image" Target="../media/image11.svg"/><Relationship Id="rId4" Type="http://schemas.openxmlformats.org/officeDocument/2006/relationships/slide" Target="slide15.xml"/><Relationship Id="rId9" Type="http://schemas.openxmlformats.org/officeDocument/2006/relationships/image" Target="../media/image73.svg"/><Relationship Id="rId14" Type="http://schemas.openxmlformats.org/officeDocument/2006/relationships/image" Target="../media/image4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svg"/><Relationship Id="rId18" Type="http://schemas.openxmlformats.org/officeDocument/2006/relationships/hyperlink" Target="https://www.accio.gencat.cat/web/.content/01_Serveis/convocatories-ajuts/justificacio-ajuts/2020/docs/declaracio-concurrencia-ajuts-no-compatibles.docx" TargetMode="External"/><Relationship Id="rId3" Type="http://schemas.openxmlformats.org/officeDocument/2006/relationships/hyperlink" Target="https://dogc.gencat.cat/ca/document-del-dogc/?documentId=887175" TargetMode="External"/><Relationship Id="rId21" Type="http://schemas.openxmlformats.org/officeDocument/2006/relationships/image" Target="../media/image11.svg"/><Relationship Id="rId7" Type="http://schemas.openxmlformats.org/officeDocument/2006/relationships/image" Target="../media/image73.svg"/><Relationship Id="rId12" Type="http://schemas.openxmlformats.org/officeDocument/2006/relationships/image" Target="../media/image80.png"/><Relationship Id="rId17" Type="http://schemas.openxmlformats.org/officeDocument/2006/relationships/hyperlink" Target="https://www.accio.gencat.cat/web/.content/01_Serveis/convocatories-ajuts/justificacio-ajuts/2020/docs/declaracio-vinculacio.docx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www.accio.gencat.cat/web/.content/01_Serveis/convocatories-ajuts/justificacio-ajuts/2020/docs/Memoria-justificacio-reflexio-cadena-de-valor-automocio.docx" TargetMode="Externa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9.svg"/><Relationship Id="rId5" Type="http://schemas.openxmlformats.org/officeDocument/2006/relationships/image" Target="../media/image13.svg"/><Relationship Id="rId15" Type="http://schemas.openxmlformats.org/officeDocument/2006/relationships/image" Target="../media/image15.svg"/><Relationship Id="rId10" Type="http://schemas.openxmlformats.org/officeDocument/2006/relationships/image" Target="../media/image78.png"/><Relationship Id="rId19" Type="http://schemas.openxmlformats.org/officeDocument/2006/relationships/slide" Target="slide12.xml"/><Relationship Id="rId4" Type="http://schemas.openxmlformats.org/officeDocument/2006/relationships/image" Target="../media/image12.png"/><Relationship Id="rId9" Type="http://schemas.openxmlformats.org/officeDocument/2006/relationships/image" Target="../media/image77.svg"/><Relationship Id="rId1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13" Type="http://schemas.openxmlformats.org/officeDocument/2006/relationships/image" Target="../media/image84.png"/><Relationship Id="rId3" Type="http://schemas.openxmlformats.org/officeDocument/2006/relationships/image" Target="../media/image12.png"/><Relationship Id="rId7" Type="http://schemas.openxmlformats.org/officeDocument/2006/relationships/image" Target="../media/image76.png"/><Relationship Id="rId12" Type="http://schemas.openxmlformats.org/officeDocument/2006/relationships/image" Target="../media/image19.svg"/><Relationship Id="rId17" Type="http://schemas.openxmlformats.org/officeDocument/2006/relationships/image" Target="../media/image11.svg"/><Relationship Id="rId2" Type="http://schemas.openxmlformats.org/officeDocument/2006/relationships/hyperlink" Target="https://dogc.gencat.cat/ca/document-del-dogc/?documentId=887175" TargetMode="Externa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svg"/><Relationship Id="rId11" Type="http://schemas.openxmlformats.org/officeDocument/2006/relationships/image" Target="../media/image18.png"/><Relationship Id="rId5" Type="http://schemas.openxmlformats.org/officeDocument/2006/relationships/image" Target="../media/image71.png"/><Relationship Id="rId15" Type="http://schemas.openxmlformats.org/officeDocument/2006/relationships/slide" Target="slide12.xml"/><Relationship Id="rId10" Type="http://schemas.openxmlformats.org/officeDocument/2006/relationships/image" Target="../media/image83.svg"/><Relationship Id="rId4" Type="http://schemas.openxmlformats.org/officeDocument/2006/relationships/image" Target="../media/image13.svg"/><Relationship Id="rId9" Type="http://schemas.openxmlformats.org/officeDocument/2006/relationships/image" Target="../media/image82.png"/><Relationship Id="rId14" Type="http://schemas.openxmlformats.org/officeDocument/2006/relationships/image" Target="../media/image85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13" Type="http://schemas.openxmlformats.org/officeDocument/2006/relationships/image" Target="../media/image88.png"/><Relationship Id="rId18" Type="http://schemas.openxmlformats.org/officeDocument/2006/relationships/image" Target="../media/image93.svg"/><Relationship Id="rId26" Type="http://schemas.openxmlformats.org/officeDocument/2006/relationships/image" Target="../media/image10.png"/><Relationship Id="rId3" Type="http://schemas.openxmlformats.org/officeDocument/2006/relationships/image" Target="../media/image12.png"/><Relationship Id="rId21" Type="http://schemas.openxmlformats.org/officeDocument/2006/relationships/image" Target="../media/image50.png"/><Relationship Id="rId7" Type="http://schemas.openxmlformats.org/officeDocument/2006/relationships/image" Target="../media/image76.png"/><Relationship Id="rId12" Type="http://schemas.openxmlformats.org/officeDocument/2006/relationships/image" Target="../media/image87.svg"/><Relationship Id="rId17" Type="http://schemas.openxmlformats.org/officeDocument/2006/relationships/image" Target="../media/image92.png"/><Relationship Id="rId25" Type="http://schemas.openxmlformats.org/officeDocument/2006/relationships/slide" Target="slide12.xml"/><Relationship Id="rId2" Type="http://schemas.openxmlformats.org/officeDocument/2006/relationships/hyperlink" Target="https://dogc.gencat.cat/ca/document-del-dogc/?documentId=887175" TargetMode="External"/><Relationship Id="rId16" Type="http://schemas.openxmlformats.org/officeDocument/2006/relationships/image" Target="../media/image91.svg"/><Relationship Id="rId20" Type="http://schemas.openxmlformats.org/officeDocument/2006/relationships/image" Target="../media/image9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svg"/><Relationship Id="rId11" Type="http://schemas.openxmlformats.org/officeDocument/2006/relationships/image" Target="../media/image86.png"/><Relationship Id="rId24" Type="http://schemas.openxmlformats.org/officeDocument/2006/relationships/image" Target="../media/image97.svg"/><Relationship Id="rId5" Type="http://schemas.openxmlformats.org/officeDocument/2006/relationships/image" Target="../media/image71.png"/><Relationship Id="rId15" Type="http://schemas.openxmlformats.org/officeDocument/2006/relationships/image" Target="../media/image90.png"/><Relationship Id="rId23" Type="http://schemas.openxmlformats.org/officeDocument/2006/relationships/image" Target="../media/image96.png"/><Relationship Id="rId10" Type="http://schemas.openxmlformats.org/officeDocument/2006/relationships/image" Target="../media/image19.svg"/><Relationship Id="rId19" Type="http://schemas.openxmlformats.org/officeDocument/2006/relationships/image" Target="../media/image94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89.svg"/><Relationship Id="rId22" Type="http://schemas.openxmlformats.org/officeDocument/2006/relationships/image" Target="../media/image51.svg"/><Relationship Id="rId27" Type="http://schemas.openxmlformats.org/officeDocument/2006/relationships/image" Target="../media/image1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13" Type="http://schemas.openxmlformats.org/officeDocument/2006/relationships/image" Target="../media/image102.png"/><Relationship Id="rId3" Type="http://schemas.openxmlformats.org/officeDocument/2006/relationships/image" Target="../media/image12.png"/><Relationship Id="rId7" Type="http://schemas.openxmlformats.org/officeDocument/2006/relationships/image" Target="../media/image76.png"/><Relationship Id="rId12" Type="http://schemas.openxmlformats.org/officeDocument/2006/relationships/image" Target="../media/image101.svg"/><Relationship Id="rId17" Type="http://schemas.openxmlformats.org/officeDocument/2006/relationships/image" Target="../media/image11.svg"/><Relationship Id="rId2" Type="http://schemas.openxmlformats.org/officeDocument/2006/relationships/hyperlink" Target="https://dogc.gencat.cat/ca/document-del-dogc/?documentId=887175" TargetMode="Externa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svg"/><Relationship Id="rId11" Type="http://schemas.openxmlformats.org/officeDocument/2006/relationships/image" Target="../media/image100.png"/><Relationship Id="rId5" Type="http://schemas.openxmlformats.org/officeDocument/2006/relationships/image" Target="../media/image71.png"/><Relationship Id="rId15" Type="http://schemas.openxmlformats.org/officeDocument/2006/relationships/slide" Target="slide12.xml"/><Relationship Id="rId10" Type="http://schemas.openxmlformats.org/officeDocument/2006/relationships/image" Target="../media/image99.svg"/><Relationship Id="rId4" Type="http://schemas.openxmlformats.org/officeDocument/2006/relationships/image" Target="../media/image13.svg"/><Relationship Id="rId9" Type="http://schemas.openxmlformats.org/officeDocument/2006/relationships/image" Target="../media/image98.png"/><Relationship Id="rId14" Type="http://schemas.openxmlformats.org/officeDocument/2006/relationships/image" Target="../media/image10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slide" Target="slide8.xml"/><Relationship Id="rId18" Type="http://schemas.openxmlformats.org/officeDocument/2006/relationships/hyperlink" Target="https://www.boe.es/buscar/act.php?id=BOE-A-2012-14696#a6" TargetMode="External"/><Relationship Id="rId26" Type="http://schemas.openxmlformats.org/officeDocument/2006/relationships/slide" Target="slide12.xml"/><Relationship Id="rId3" Type="http://schemas.openxmlformats.org/officeDocument/2006/relationships/image" Target="../media/image12.png"/><Relationship Id="rId21" Type="http://schemas.openxmlformats.org/officeDocument/2006/relationships/image" Target="../media/image87.svg"/><Relationship Id="rId7" Type="http://schemas.openxmlformats.org/officeDocument/2006/relationships/image" Target="../media/image40.png"/><Relationship Id="rId12" Type="http://schemas.openxmlformats.org/officeDocument/2006/relationships/image" Target="../media/image19.svg"/><Relationship Id="rId17" Type="http://schemas.openxmlformats.org/officeDocument/2006/relationships/image" Target="../media/image109.svg"/><Relationship Id="rId25" Type="http://schemas.openxmlformats.org/officeDocument/2006/relationships/image" Target="../media/image110.svg"/><Relationship Id="rId2" Type="http://schemas.openxmlformats.org/officeDocument/2006/relationships/hyperlink" Target="https://dogc.gencat.cat/ca/document-del-dogc/?documentId=887175" TargetMode="External"/><Relationship Id="rId16" Type="http://schemas.openxmlformats.org/officeDocument/2006/relationships/image" Target="../media/image108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svg"/><Relationship Id="rId11" Type="http://schemas.openxmlformats.org/officeDocument/2006/relationships/image" Target="../media/image18.png"/><Relationship Id="rId24" Type="http://schemas.openxmlformats.org/officeDocument/2006/relationships/image" Target="../media/image66.png"/><Relationship Id="rId5" Type="http://schemas.openxmlformats.org/officeDocument/2006/relationships/image" Target="../media/image104.png"/><Relationship Id="rId15" Type="http://schemas.openxmlformats.org/officeDocument/2006/relationships/image" Target="../media/image107.svg"/><Relationship Id="rId23" Type="http://schemas.openxmlformats.org/officeDocument/2006/relationships/slide" Target="slide10.xml"/><Relationship Id="rId28" Type="http://schemas.openxmlformats.org/officeDocument/2006/relationships/image" Target="../media/image11.svg"/><Relationship Id="rId10" Type="http://schemas.openxmlformats.org/officeDocument/2006/relationships/image" Target="../media/image43.svg"/><Relationship Id="rId19" Type="http://schemas.openxmlformats.org/officeDocument/2006/relationships/slide" Target="slide17.xml"/><Relationship Id="rId4" Type="http://schemas.openxmlformats.org/officeDocument/2006/relationships/image" Target="../media/image13.svg"/><Relationship Id="rId9" Type="http://schemas.openxmlformats.org/officeDocument/2006/relationships/image" Target="../media/image42.png"/><Relationship Id="rId14" Type="http://schemas.openxmlformats.org/officeDocument/2006/relationships/image" Target="../media/image106.png"/><Relationship Id="rId22" Type="http://schemas.openxmlformats.org/officeDocument/2006/relationships/slide" Target="slide16.xml"/><Relationship Id="rId27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2.svg"/><Relationship Id="rId18" Type="http://schemas.openxmlformats.org/officeDocument/2006/relationships/image" Target="../media/image113.png"/><Relationship Id="rId3" Type="http://schemas.openxmlformats.org/officeDocument/2006/relationships/image" Target="../media/image41.svg"/><Relationship Id="rId21" Type="http://schemas.openxmlformats.org/officeDocument/2006/relationships/image" Target="../media/image10.png"/><Relationship Id="rId7" Type="http://schemas.openxmlformats.org/officeDocument/2006/relationships/image" Target="../media/image19.svg"/><Relationship Id="rId12" Type="http://schemas.openxmlformats.org/officeDocument/2006/relationships/image" Target="../media/image111.png"/><Relationship Id="rId17" Type="http://schemas.openxmlformats.org/officeDocument/2006/relationships/image" Target="../media/image83.svg"/><Relationship Id="rId2" Type="http://schemas.openxmlformats.org/officeDocument/2006/relationships/image" Target="../media/image40.png"/><Relationship Id="rId16" Type="http://schemas.openxmlformats.org/officeDocument/2006/relationships/image" Target="../media/image82.png"/><Relationship Id="rId20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87.svg"/><Relationship Id="rId5" Type="http://schemas.openxmlformats.org/officeDocument/2006/relationships/image" Target="../media/image43.svg"/><Relationship Id="rId15" Type="http://schemas.openxmlformats.org/officeDocument/2006/relationships/image" Target="../media/image27.svg"/><Relationship Id="rId10" Type="http://schemas.openxmlformats.org/officeDocument/2006/relationships/image" Target="../media/image86.png"/><Relationship Id="rId19" Type="http://schemas.openxmlformats.org/officeDocument/2006/relationships/image" Target="../media/image114.svg"/><Relationship Id="rId4" Type="http://schemas.openxmlformats.org/officeDocument/2006/relationships/image" Target="../media/image42.png"/><Relationship Id="rId9" Type="http://schemas.openxmlformats.org/officeDocument/2006/relationships/image" Target="../media/image109.svg"/><Relationship Id="rId14" Type="http://schemas.openxmlformats.org/officeDocument/2006/relationships/image" Target="../media/image26.png"/><Relationship Id="rId22" Type="http://schemas.openxmlformats.org/officeDocument/2006/relationships/image" Target="../media/image11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9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9.svg"/><Relationship Id="rId7" Type="http://schemas.openxmlformats.org/officeDocument/2006/relationships/image" Target="../media/image13.svg"/><Relationship Id="rId12" Type="http://schemas.openxmlformats.org/officeDocument/2006/relationships/image" Target="../media/image11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0.png"/><Relationship Id="rId5" Type="http://schemas.openxmlformats.org/officeDocument/2006/relationships/hyperlink" Target="http://www.accio.gencat.cat/ca/serveis/convocatories-dajuts/llistat-ajuts/tramits/subvencions-per-a-la-realitzacio-de-processos-de-reflexio-estrategica-i-desenvolupament-de-plans-de-transformacio-tecnologica-i-negoci-per-a-la-cadena-de-valor-de-la-industria-de-lautomocio" TargetMode="External"/><Relationship Id="rId10" Type="http://schemas.openxmlformats.org/officeDocument/2006/relationships/slide" Target="slide21.xml"/><Relationship Id="rId4" Type="http://schemas.openxmlformats.org/officeDocument/2006/relationships/slide" Target="slide12.xml"/><Relationship Id="rId9" Type="http://schemas.openxmlformats.org/officeDocument/2006/relationships/image" Target="../media/image19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hyperlink" Target="http://www.accio.gencat.cat/ca/serveis/convocatories-dajuts/llistat-ajuts/tramits/subvencions-per-a-la-realitzacio-de-processos-de-reflexio-estrategica-i-desenvolupament-de-plans-de-transformacio-tecnologica-i-negoci-per-a-la-cadena-de-valor-de-la-industria-de-lautomocio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image" Target="../media/image115.jpg"/><Relationship Id="rId4" Type="http://schemas.openxmlformats.org/officeDocument/2006/relationships/image" Target="../media/image13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hyperlink" Target="http://www.accio.gencat.cat/ca/serveis/convocatories-dajuts/llistat-ajuts/tramits/subvencions-per-a-la-realitzacio-de-processos-de-reflexio-estrategica-i-desenvolupament-de-plans-de-transformacio-tecnologica-i-negoci-per-a-la-cadena-de-valor-de-la-industria-de-lautomocio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image" Target="../media/image116.jpg"/><Relationship Id="rId4" Type="http://schemas.openxmlformats.org/officeDocument/2006/relationships/image" Target="../media/image13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slide" Target="slide21.xml"/><Relationship Id="rId2" Type="http://schemas.openxmlformats.org/officeDocument/2006/relationships/hyperlink" Target="http://www.accio.gencat.cat/ca/serveis/convocatories-dajuts/llistat-ajuts/tramits/subvencions-per-a-la-realitzacio-de-processos-de-reflexio-estrategica-i-desenvolupament-de-plans-de-transformacio-tecnologica-i-negoci-per-a-la-cadena-de-valor-de-la-industria-de-lautomoci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svg"/><Relationship Id="rId5" Type="http://schemas.openxmlformats.org/officeDocument/2006/relationships/image" Target="../media/image108.png"/><Relationship Id="rId4" Type="http://schemas.openxmlformats.org/officeDocument/2006/relationships/image" Target="../media/image13.svg"/><Relationship Id="rId9" Type="http://schemas.openxmlformats.org/officeDocument/2006/relationships/image" Target="../media/image11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svg"/><Relationship Id="rId3" Type="http://schemas.openxmlformats.org/officeDocument/2006/relationships/image" Target="../media/image12.png"/><Relationship Id="rId7" Type="http://schemas.openxmlformats.org/officeDocument/2006/relationships/image" Target="../media/image108.png"/><Relationship Id="rId2" Type="http://schemas.openxmlformats.org/officeDocument/2006/relationships/hyperlink" Target="http://www.accio.gencat.cat/ca/serveis/convocatories-dajuts/llistat-ajuts/tramits/subvencions-per-a-la-realitzacio-de-processos-de-reflexio-estrategica-i-desenvolupament-de-plans-de-transformacio-tecnologica-i-negoci-per-a-la-cadena-de-valor-de-la-industria-de-lautomoci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11.svg"/><Relationship Id="rId5" Type="http://schemas.openxmlformats.org/officeDocument/2006/relationships/image" Target="../media/image18.png"/><Relationship Id="rId10" Type="http://schemas.openxmlformats.org/officeDocument/2006/relationships/image" Target="../media/image10.png"/><Relationship Id="rId4" Type="http://schemas.openxmlformats.org/officeDocument/2006/relationships/image" Target="../media/image13.svg"/><Relationship Id="rId9" Type="http://schemas.openxmlformats.org/officeDocument/2006/relationships/slide" Target="slide2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hyperlink" Target="http://www.accio.gencat.cat/ca/serveis/convocatories-dajuts/llistat-ajuts/tramits/subvencions-per-a-la-realitzacio-de-processos-de-reflexio-estrategica-i-desenvolupament-de-plans-de-transformacio-tecnologica-i-negoci-per-a-la-cadena-de-valor-de-la-industria-de-lautomocio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image" Target="../media/image117.jpg"/><Relationship Id="rId4" Type="http://schemas.openxmlformats.org/officeDocument/2006/relationships/image" Target="../media/image13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hyperlink" Target="http://www.accio.gencat.cat/ca/serveis/convocatories-dajuts/llistat-ajuts/tramits/subvencions-per-a-la-realitzacio-de-processos-de-reflexio-estrategica-i-desenvolupament-de-plans-de-transformacio-tecnologica-i-negoci-per-a-la-cadena-de-valor-de-la-industria-de-lautomocio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image" Target="../media/image118.jpg"/><Relationship Id="rId4" Type="http://schemas.openxmlformats.org/officeDocument/2006/relationships/image" Target="../media/image13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hyperlink" Target="http://www.accio.gencat.cat/ca/serveis/convocatories-dajuts/llistat-ajuts/tramits/subvencions-per-a-la-realitzacio-de-processos-de-reflexio-estrategica-i-desenvolupament-de-plans-de-transformacio-tecnologica-i-negoci-per-a-la-cadena-de-valor-de-la-industria-de-lautomocio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image" Target="../media/image119.jpeg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dogc.gencat.cat/ca/document-del-dogc/?documentId=887175" TargetMode="External"/><Relationship Id="rId4" Type="http://schemas.openxmlformats.org/officeDocument/2006/relationships/image" Target="../media/image15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svg"/><Relationship Id="rId13" Type="http://schemas.openxmlformats.org/officeDocument/2006/relationships/image" Target="../media/image26.png"/><Relationship Id="rId18" Type="http://schemas.openxmlformats.org/officeDocument/2006/relationships/image" Target="../media/image83.svg"/><Relationship Id="rId3" Type="http://schemas.openxmlformats.org/officeDocument/2006/relationships/image" Target="../media/image12.png"/><Relationship Id="rId21" Type="http://schemas.openxmlformats.org/officeDocument/2006/relationships/image" Target="../media/image11.svg"/><Relationship Id="rId7" Type="http://schemas.openxmlformats.org/officeDocument/2006/relationships/image" Target="../media/image108.png"/><Relationship Id="rId12" Type="http://schemas.openxmlformats.org/officeDocument/2006/relationships/image" Target="../media/image112.svg"/><Relationship Id="rId17" Type="http://schemas.openxmlformats.org/officeDocument/2006/relationships/image" Target="../media/image82.png"/><Relationship Id="rId2" Type="http://schemas.openxmlformats.org/officeDocument/2006/relationships/hyperlink" Target="http://www.accio.gencat.cat/ca/serveis/convocatories-dajuts/llistat-ajuts/tramits/subvencions-per-a-la-realitzacio-de-processos-de-reflexio-estrategica-i-desenvolupament-de-plans-de-transformacio-tecnologica-i-negoci-per-a-la-cadena-de-valor-de-la-industria-de-lautomocio" TargetMode="External"/><Relationship Id="rId16" Type="http://schemas.openxmlformats.org/officeDocument/2006/relationships/image" Target="../media/image114.sv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jpg"/><Relationship Id="rId11" Type="http://schemas.openxmlformats.org/officeDocument/2006/relationships/image" Target="../media/image111.png"/><Relationship Id="rId5" Type="http://schemas.openxmlformats.org/officeDocument/2006/relationships/slide" Target="slide14.xml"/><Relationship Id="rId15" Type="http://schemas.openxmlformats.org/officeDocument/2006/relationships/image" Target="../media/image113.png"/><Relationship Id="rId10" Type="http://schemas.openxmlformats.org/officeDocument/2006/relationships/image" Target="../media/image87.svg"/><Relationship Id="rId19" Type="http://schemas.openxmlformats.org/officeDocument/2006/relationships/slide" Target="slide21.xml"/><Relationship Id="rId4" Type="http://schemas.openxmlformats.org/officeDocument/2006/relationships/image" Target="../media/image13.svg"/><Relationship Id="rId9" Type="http://schemas.openxmlformats.org/officeDocument/2006/relationships/image" Target="../media/image86.png"/><Relationship Id="rId14" Type="http://schemas.openxmlformats.org/officeDocument/2006/relationships/image" Target="../media/image27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2.png"/><Relationship Id="rId7" Type="http://schemas.openxmlformats.org/officeDocument/2006/relationships/image" Target="../media/image121.jpg"/><Relationship Id="rId2" Type="http://schemas.openxmlformats.org/officeDocument/2006/relationships/hyperlink" Target="http://www.accio.gencat.cat/ca/serveis/convocatories-dajuts/llistat-ajuts/tramits/subvencions-per-a-la-realitzacio-de-processos-de-reflexio-estrategica-i-desenvolupament-de-plans-de-transformacio-tecnologica-i-negoci-per-a-la-cadena-de-valor-de-la-industria-de-lautomoci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svg"/><Relationship Id="rId5" Type="http://schemas.openxmlformats.org/officeDocument/2006/relationships/image" Target="../media/image108.png"/><Relationship Id="rId10" Type="http://schemas.openxmlformats.org/officeDocument/2006/relationships/image" Target="../media/image11.svg"/><Relationship Id="rId4" Type="http://schemas.openxmlformats.org/officeDocument/2006/relationships/image" Target="../media/image13.svg"/><Relationship Id="rId9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svg"/><Relationship Id="rId3" Type="http://schemas.openxmlformats.org/officeDocument/2006/relationships/image" Target="../media/image12.png"/><Relationship Id="rId7" Type="http://schemas.openxmlformats.org/officeDocument/2006/relationships/image" Target="../media/image108.png"/><Relationship Id="rId12" Type="http://schemas.openxmlformats.org/officeDocument/2006/relationships/image" Target="../media/image11.svg"/><Relationship Id="rId2" Type="http://schemas.openxmlformats.org/officeDocument/2006/relationships/hyperlink" Target="http://www.accio.gencat.cat/ca/serveis/convocatories-dajuts/llistat-ajuts/tramits/subvencions-per-a-la-realitzacio-de-processos-de-reflexio-estrategica-i-desenvolupament-de-plans-de-transformacio-tecnologica-i-negoci-per-a-la-cadena-de-valor-de-la-industria-de-lautomoci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10.png"/><Relationship Id="rId5" Type="http://schemas.openxmlformats.org/officeDocument/2006/relationships/image" Target="../media/image18.png"/><Relationship Id="rId10" Type="http://schemas.openxmlformats.org/officeDocument/2006/relationships/slide" Target="slide21.xml"/><Relationship Id="rId4" Type="http://schemas.openxmlformats.org/officeDocument/2006/relationships/image" Target="../media/image13.svg"/><Relationship Id="rId9" Type="http://schemas.openxmlformats.org/officeDocument/2006/relationships/image" Target="../media/image122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2.png"/><Relationship Id="rId7" Type="http://schemas.openxmlformats.org/officeDocument/2006/relationships/image" Target="../media/image123.jpeg"/><Relationship Id="rId2" Type="http://schemas.openxmlformats.org/officeDocument/2006/relationships/hyperlink" Target="http://www.accio.gencat.cat/ca/serveis/convocatories-dajuts/llistat-ajuts/tramits/subvencions-per-a-la-realitzacio-de-processos-de-reflexio-estrategica-i-desenvolupament-de-plans-de-transformacio-tecnologica-i-negoci-per-a-la-cadena-de-valor-de-la-industria-de-lautomoci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11.svg"/><Relationship Id="rId4" Type="http://schemas.openxmlformats.org/officeDocument/2006/relationships/image" Target="../media/image13.svg"/><Relationship Id="rId9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hyperlink" Target="http://www.accio.gencat.cat/ca/serveis/convocatories-dajuts/llistat-ajuts/tramits/subvencions-per-a-la-realitzacio-de-processos-de-reflexio-estrategica-i-desenvolupament-de-plans-de-transformacio-tecnologica-i-negoci-per-a-la-cadena-de-valor-de-la-industria-de-lautomocio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image" Target="../media/image124.jpg"/><Relationship Id="rId4" Type="http://schemas.openxmlformats.org/officeDocument/2006/relationships/image" Target="../media/image13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slide" Target="slide21.xml"/><Relationship Id="rId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26" Type="http://schemas.openxmlformats.org/officeDocument/2006/relationships/image" Target="../media/image30.png"/><Relationship Id="rId3" Type="http://schemas.openxmlformats.org/officeDocument/2006/relationships/hyperlink" Target="https://dogc.gencat.cat/ca/document-del-dogc/?documentId=887175" TargetMode="External"/><Relationship Id="rId21" Type="http://schemas.openxmlformats.org/officeDocument/2006/relationships/image" Target="../media/image28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5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18.png"/><Relationship Id="rId24" Type="http://schemas.openxmlformats.org/officeDocument/2006/relationships/image" Target="../media/image10.png"/><Relationship Id="rId5" Type="http://schemas.openxmlformats.org/officeDocument/2006/relationships/image" Target="../media/image13.svg"/><Relationship Id="rId15" Type="http://schemas.openxmlformats.org/officeDocument/2006/relationships/image" Target="../media/image22.png"/><Relationship Id="rId23" Type="http://schemas.openxmlformats.org/officeDocument/2006/relationships/slide" Target="slide5.xml"/><Relationship Id="rId10" Type="http://schemas.microsoft.com/office/2007/relationships/diagramDrawing" Target="../diagrams/drawing1.xml"/><Relationship Id="rId19" Type="http://schemas.openxmlformats.org/officeDocument/2006/relationships/image" Target="../media/image26.png"/><Relationship Id="rId4" Type="http://schemas.openxmlformats.org/officeDocument/2006/relationships/image" Target="../media/image12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21.svg"/><Relationship Id="rId22" Type="http://schemas.openxmlformats.org/officeDocument/2006/relationships/image" Target="../media/image29.svg"/><Relationship Id="rId27" Type="http://schemas.openxmlformats.org/officeDocument/2006/relationships/image" Target="../media/image3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3" Type="http://schemas.openxmlformats.org/officeDocument/2006/relationships/image" Target="../media/image12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17" Type="http://schemas.openxmlformats.org/officeDocument/2006/relationships/image" Target="../media/image11.svg"/><Relationship Id="rId2" Type="http://schemas.openxmlformats.org/officeDocument/2006/relationships/hyperlink" Target="https://dogc.gencat.cat/ca/document-del-dogc/?documentId=887175" TargetMode="Externa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36.png"/><Relationship Id="rId5" Type="http://schemas.openxmlformats.org/officeDocument/2006/relationships/image" Target="../media/image18.png"/><Relationship Id="rId15" Type="http://schemas.openxmlformats.org/officeDocument/2006/relationships/slide" Target="slide5.xml"/><Relationship Id="rId10" Type="http://schemas.openxmlformats.org/officeDocument/2006/relationships/image" Target="../media/image35.svg"/><Relationship Id="rId4" Type="http://schemas.openxmlformats.org/officeDocument/2006/relationships/image" Target="../media/image13.svg"/><Relationship Id="rId9" Type="http://schemas.openxmlformats.org/officeDocument/2006/relationships/image" Target="../media/image34.png"/><Relationship Id="rId14" Type="http://schemas.openxmlformats.org/officeDocument/2006/relationships/image" Target="../media/image3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12.png"/><Relationship Id="rId7" Type="http://schemas.openxmlformats.org/officeDocument/2006/relationships/image" Target="../media/image42.png"/><Relationship Id="rId2" Type="http://schemas.openxmlformats.org/officeDocument/2006/relationships/hyperlink" Target="https://dogc.gencat.cat/ca/document-del-dogc/?documentId=88717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svg"/><Relationship Id="rId11" Type="http://schemas.openxmlformats.org/officeDocument/2006/relationships/image" Target="../media/image11.svg"/><Relationship Id="rId5" Type="http://schemas.openxmlformats.org/officeDocument/2006/relationships/image" Target="../media/image40.png"/><Relationship Id="rId10" Type="http://schemas.openxmlformats.org/officeDocument/2006/relationships/image" Target="../media/image10.png"/><Relationship Id="rId4" Type="http://schemas.openxmlformats.org/officeDocument/2006/relationships/image" Target="../media/image13.svg"/><Relationship Id="rId9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52.png"/><Relationship Id="rId18" Type="http://schemas.openxmlformats.org/officeDocument/2006/relationships/image" Target="../media/image57.svg"/><Relationship Id="rId26" Type="http://schemas.openxmlformats.org/officeDocument/2006/relationships/image" Target="../media/image63.svg"/><Relationship Id="rId3" Type="http://schemas.openxmlformats.org/officeDocument/2006/relationships/image" Target="../media/image12.png"/><Relationship Id="rId21" Type="http://schemas.openxmlformats.org/officeDocument/2006/relationships/image" Target="../media/image58.png"/><Relationship Id="rId7" Type="http://schemas.openxmlformats.org/officeDocument/2006/relationships/image" Target="../media/image46.png"/><Relationship Id="rId12" Type="http://schemas.openxmlformats.org/officeDocument/2006/relationships/image" Target="../media/image51.svg"/><Relationship Id="rId17" Type="http://schemas.openxmlformats.org/officeDocument/2006/relationships/image" Target="../media/image56.png"/><Relationship Id="rId25" Type="http://schemas.openxmlformats.org/officeDocument/2006/relationships/image" Target="../media/image62.png"/><Relationship Id="rId2" Type="http://schemas.openxmlformats.org/officeDocument/2006/relationships/hyperlink" Target="https://dogc.gencat.cat/ca/document-del-dogc/?documentId=887175" TargetMode="External"/><Relationship Id="rId16" Type="http://schemas.openxmlformats.org/officeDocument/2006/relationships/image" Target="../media/image55.svg"/><Relationship Id="rId20" Type="http://schemas.openxmlformats.org/officeDocument/2006/relationships/image" Target="../media/image27.svg"/><Relationship Id="rId29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svg"/><Relationship Id="rId11" Type="http://schemas.openxmlformats.org/officeDocument/2006/relationships/image" Target="../media/image50.png"/><Relationship Id="rId24" Type="http://schemas.openxmlformats.org/officeDocument/2006/relationships/image" Target="../media/image61.sv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0.png"/><Relationship Id="rId28" Type="http://schemas.openxmlformats.org/officeDocument/2006/relationships/image" Target="../media/image65.svg"/><Relationship Id="rId10" Type="http://schemas.openxmlformats.org/officeDocument/2006/relationships/image" Target="../media/image49.svg"/><Relationship Id="rId19" Type="http://schemas.openxmlformats.org/officeDocument/2006/relationships/image" Target="../media/image26.png"/><Relationship Id="rId31" Type="http://schemas.openxmlformats.org/officeDocument/2006/relationships/image" Target="../media/image11.svg"/><Relationship Id="rId4" Type="http://schemas.openxmlformats.org/officeDocument/2006/relationships/image" Target="../media/image13.svg"/><Relationship Id="rId9" Type="http://schemas.openxmlformats.org/officeDocument/2006/relationships/image" Target="../media/image48.png"/><Relationship Id="rId14" Type="http://schemas.openxmlformats.org/officeDocument/2006/relationships/image" Target="../media/image53.svg"/><Relationship Id="rId22" Type="http://schemas.openxmlformats.org/officeDocument/2006/relationships/image" Target="../media/image59.svg"/><Relationship Id="rId27" Type="http://schemas.openxmlformats.org/officeDocument/2006/relationships/image" Target="../media/image64.png"/><Relationship Id="rId30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CF2E1F4-FD34-40DF-9D0F-3EE2C0515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01271"/>
            <a:ext cx="9144000" cy="3729317"/>
          </a:xfrm>
        </p:spPr>
        <p:txBody>
          <a:bodyPr>
            <a:normAutofit fontScale="90000"/>
          </a:bodyPr>
          <a:lstStyle/>
          <a:p>
            <a:r>
              <a:rPr lang="ca-ES" dirty="0"/>
              <a:t>Guia de justificació</a:t>
            </a:r>
            <a:br>
              <a:rPr lang="ca-ES" dirty="0"/>
            </a:br>
            <a:br>
              <a:rPr lang="ca-ES" dirty="0"/>
            </a:br>
            <a:r>
              <a:rPr lang="ca-ES" sz="3600" dirty="0"/>
              <a:t>Cadena de valor de la indústria de l’automoció 2020 – Reflexió estratègica i desenvolupament de plans de transformació tecnològica i negoci (ACE020/20)</a:t>
            </a:r>
            <a:br>
              <a:rPr lang="ca-ES" dirty="0"/>
            </a:br>
            <a:br>
              <a:rPr lang="ca-ES" dirty="0"/>
            </a:br>
            <a:r>
              <a:rPr lang="ca-ES" sz="1800" dirty="0"/>
              <a:t>21/04/2021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533915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9EB97-24ED-4676-81D1-61C00E1D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8248" y="2697714"/>
            <a:ext cx="2340006" cy="731286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ca-ES" sz="3300" b="1" dirty="0"/>
              <a:t>Publicitat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A2F2BF-66A1-407D-922C-64131B650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5961" y="5691702"/>
            <a:ext cx="1650922" cy="383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/>
              <a:t>Retorn a l’índex</a:t>
            </a:r>
          </a:p>
        </p:txBody>
      </p:sp>
      <p:pic>
        <p:nvPicPr>
          <p:cNvPr id="15" name="Graphic 14">
            <a:hlinkClick r:id="rId2" action="ppaction://hlinksldjump"/>
            <a:extLst>
              <a:ext uri="{FF2B5EF4-FFF2-40B4-BE49-F238E27FC236}">
                <a16:creationId xmlns:a16="http://schemas.microsoft.com/office/drawing/2014/main" id="{426298C6-8EE1-46CC-851D-B2473506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648287"/>
            <a:ext cx="435961" cy="435961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88AA25AB-4846-44DC-BD10-2EBE38FB2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1137"/>
            <a:ext cx="7086600" cy="3895725"/>
          </a:xfrm>
          <a:prstGeom prst="flowChartOnlineStorage">
            <a:avLst/>
          </a:prstGeom>
        </p:spPr>
      </p:pic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8CE8FF14-4ABB-4DB8-9470-57D5BF8E4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reflexió cadena valor automoció      Versió 1, 28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129067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FD143-0654-4C13-8480-8794A213D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656" y="417770"/>
            <a:ext cx="2357173" cy="1325563"/>
          </a:xfrm>
        </p:spPr>
        <p:txBody>
          <a:bodyPr/>
          <a:lstStyle/>
          <a:p>
            <a:r>
              <a:rPr lang="ca-ES" dirty="0"/>
              <a:t>Publicitat</a:t>
            </a:r>
          </a:p>
        </p:txBody>
      </p:sp>
      <p:sp>
        <p:nvSpPr>
          <p:cNvPr id="30" name="Content Placeholder 6">
            <a:extLst>
              <a:ext uri="{FF2B5EF4-FFF2-40B4-BE49-F238E27FC236}">
                <a16:creationId xmlns:a16="http://schemas.microsoft.com/office/drawing/2014/main" id="{77C21E23-DA08-4919-AF43-6053AB541DD4}"/>
              </a:ext>
            </a:extLst>
          </p:cNvPr>
          <p:cNvSpPr txBox="1">
            <a:spLocks/>
          </p:cNvSpPr>
          <p:nvPr/>
        </p:nvSpPr>
        <p:spPr>
          <a:xfrm>
            <a:off x="9143144" y="1272236"/>
            <a:ext cx="2723959" cy="47109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la</a:t>
            </a:r>
            <a:r>
              <a:rPr lang="ca-ES" sz="1050" dirty="0"/>
              <a:t> base reguladora 19</a:t>
            </a:r>
          </a:p>
        </p:txBody>
      </p:sp>
      <p:grpSp>
        <p:nvGrpSpPr>
          <p:cNvPr id="20" name="Group 5" descr="Enllaç cap a les bases reguladores">
            <a:extLst>
              <a:ext uri="{FF2B5EF4-FFF2-40B4-BE49-F238E27FC236}">
                <a16:creationId xmlns:a16="http://schemas.microsoft.com/office/drawing/2014/main" id="{319E4D97-7DC2-406A-BB9A-4FFBDB43620C}"/>
              </a:ext>
            </a:extLst>
          </p:cNvPr>
          <p:cNvGrpSpPr>
            <a:grpSpLocks noChangeAspect="1"/>
          </p:cNvGrpSpPr>
          <p:nvPr/>
        </p:nvGrpSpPr>
        <p:grpSpPr>
          <a:xfrm>
            <a:off x="8836330" y="1272236"/>
            <a:ext cx="378105" cy="378105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B3085B4-8769-4375-8607-F78E94326B41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 dirty="0"/>
            </a:p>
          </p:txBody>
        </p:sp>
        <p:pic>
          <p:nvPicPr>
            <p:cNvPr id="22" name="Graphic 7" descr="Link">
              <a:hlinkClick r:id="rId2"/>
              <a:extLst>
                <a:ext uri="{FF2B5EF4-FFF2-40B4-BE49-F238E27FC236}">
                  <a16:creationId xmlns:a16="http://schemas.microsoft.com/office/drawing/2014/main" id="{967C5B3F-BC26-4592-81A6-A30F3AEC1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E0CB2A89-584A-44EE-B393-9C146A62D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88982" y="3054675"/>
            <a:ext cx="899237" cy="89923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8505ECE-0724-41B0-9471-D28D97A4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276239" y="2022634"/>
            <a:ext cx="0" cy="3302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9DA1787-2029-4629-B15E-FA0597BE4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2093" y="2127527"/>
            <a:ext cx="8551139" cy="25136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a-ES" sz="1500" dirty="0"/>
              <a:t>L’empresa beneficiària ha de donar publicitat al finançament públic de l’activitat subvencionada.</a:t>
            </a:r>
          </a:p>
          <a:p>
            <a:pPr marL="0" indent="0" algn="just">
              <a:buNone/>
            </a:pPr>
            <a:endParaRPr lang="ca-ES" sz="1500" dirty="0"/>
          </a:p>
          <a:p>
            <a:pPr marL="0" indent="0" algn="just">
              <a:buNone/>
            </a:pPr>
            <a:r>
              <a:rPr lang="ca-ES" sz="1500" dirty="0"/>
              <a:t>S’ha de fer constar en qualsevol comunicació i difusió externa que l’actuació subvencionada s’ha realitzat “Amb el suport d’ACCIÓ”, fent constar el </a:t>
            </a:r>
            <a:r>
              <a:rPr lang="ca-ES" sz="1500" dirty="0" err="1"/>
              <a:t>logo</a:t>
            </a:r>
            <a:r>
              <a:rPr lang="ca-ES" sz="1500" dirty="0"/>
              <a:t> d’ACCIÓ en tots els elements informatius i publicitaris relacionats amb l’activitat subvencionada.</a:t>
            </a:r>
          </a:p>
        </p:txBody>
      </p:sp>
      <p:pic>
        <p:nvPicPr>
          <p:cNvPr id="19" name="Graphic 4" descr="Atenció!">
            <a:extLst>
              <a:ext uri="{FF2B5EF4-FFF2-40B4-BE49-F238E27FC236}">
                <a16:creationId xmlns:a16="http://schemas.microsoft.com/office/drawing/2014/main" id="{57359340-FCC7-4746-B809-16B0012E52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24685" y="3953912"/>
            <a:ext cx="344283" cy="344283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2681E1A-20B6-4391-AB8B-445032517841}"/>
              </a:ext>
            </a:extLst>
          </p:cNvPr>
          <p:cNvSpPr txBox="1">
            <a:spLocks/>
          </p:cNvSpPr>
          <p:nvPr/>
        </p:nvSpPr>
        <p:spPr>
          <a:xfrm>
            <a:off x="2976908" y="3953912"/>
            <a:ext cx="7218934" cy="52006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200" dirty="0">
                <a:solidFill>
                  <a:srgbClr val="FF0000"/>
                </a:solidFill>
              </a:rPr>
              <a:t>L’incompliment dels requisits de publicitat pot comportar la no </a:t>
            </a:r>
            <a:r>
              <a:rPr lang="ca-ES" sz="1200" dirty="0" err="1">
                <a:solidFill>
                  <a:srgbClr val="FF0000"/>
                </a:solidFill>
              </a:rPr>
              <a:t>subvencionabilitat</a:t>
            </a:r>
            <a:r>
              <a:rPr lang="ca-ES" sz="1200" dirty="0">
                <a:solidFill>
                  <a:srgbClr val="FF0000"/>
                </a:solidFill>
              </a:rPr>
              <a:t> de les despeses vinculades.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F1D8D48F-A557-4068-AEA5-7333BD142FA7}"/>
              </a:ext>
            </a:extLst>
          </p:cNvPr>
          <p:cNvSpPr txBox="1">
            <a:spLocks/>
          </p:cNvSpPr>
          <p:nvPr/>
        </p:nvSpPr>
        <p:spPr>
          <a:xfrm>
            <a:off x="5498887" y="4763998"/>
            <a:ext cx="3017681" cy="28411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baixar-vos el </a:t>
            </a:r>
            <a:r>
              <a:rPr lang="ca-ES" sz="1050" dirty="0" err="1"/>
              <a:t>logo</a:t>
            </a:r>
            <a:r>
              <a:rPr lang="ca-ES" sz="1050" dirty="0"/>
              <a:t> d’ACCIÓ</a:t>
            </a:r>
          </a:p>
        </p:txBody>
      </p:sp>
      <p:grpSp>
        <p:nvGrpSpPr>
          <p:cNvPr id="14" name="Group 5" descr="Enllaç cap al logo d'ACCIÓ">
            <a:extLst>
              <a:ext uri="{FF2B5EF4-FFF2-40B4-BE49-F238E27FC236}">
                <a16:creationId xmlns:a16="http://schemas.microsoft.com/office/drawing/2014/main" id="{D0D838A7-DE22-4A68-AC9C-4E8728489D4D}"/>
              </a:ext>
            </a:extLst>
          </p:cNvPr>
          <p:cNvGrpSpPr>
            <a:grpSpLocks noChangeAspect="1"/>
          </p:cNvGrpSpPr>
          <p:nvPr/>
        </p:nvGrpSpPr>
        <p:grpSpPr>
          <a:xfrm>
            <a:off x="5097212" y="4732273"/>
            <a:ext cx="378105" cy="378105"/>
            <a:chOff x="9381248" y="3637015"/>
            <a:chExt cx="684000" cy="684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16FBFB6-E723-43D4-889E-9BCFE6649C7A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16" name="Graphic 7" descr="Link">
              <a:hlinkClick r:id="rId9"/>
              <a:extLst>
                <a:ext uri="{FF2B5EF4-FFF2-40B4-BE49-F238E27FC236}">
                  <a16:creationId xmlns:a16="http://schemas.microsoft.com/office/drawing/2014/main" id="{F1F1A8A6-3102-47C7-A856-9C54C64DD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34" name="Graphic 33">
            <a:hlinkClick r:id="rId10" action="ppaction://hlinksldjump"/>
            <a:extLst>
              <a:ext uri="{FF2B5EF4-FFF2-40B4-BE49-F238E27FC236}">
                <a16:creationId xmlns:a16="http://schemas.microsoft.com/office/drawing/2014/main" id="{9528A820-03DC-4ACC-AE5E-FFD70CF82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611060"/>
            <a:ext cx="435961" cy="435961"/>
          </a:xfrm>
          <a:prstGeom prst="rect">
            <a:avLst/>
          </a:prstGeom>
        </p:spPr>
      </p:pic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11ABA236-9752-4B91-BD67-AAD0C5363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reflexió cadena valor automoció      Versió 1, 28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794716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9EB97-24ED-4676-81D1-61C00E1D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878" y="2726583"/>
            <a:ext cx="4823209" cy="875302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ca-ES" sz="3300" b="1" dirty="0"/>
              <a:t>Justificació - Documentació</a:t>
            </a:r>
          </a:p>
        </p:txBody>
      </p:sp>
      <p:pic>
        <p:nvPicPr>
          <p:cNvPr id="15" name="Graphic 14">
            <a:hlinkClick r:id="rId2" action="ppaction://hlinksldjump"/>
            <a:extLst>
              <a:ext uri="{FF2B5EF4-FFF2-40B4-BE49-F238E27FC236}">
                <a16:creationId xmlns:a16="http://schemas.microsoft.com/office/drawing/2014/main" id="{426298C6-8EE1-46CC-851D-B2473506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622111"/>
            <a:ext cx="435961" cy="435961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CFCB607-0A0F-4027-A8E2-637700A99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5961" y="5674461"/>
            <a:ext cx="1650922" cy="383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/>
              <a:t>Retorn a l’índex</a:t>
            </a:r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75B63A8E-1898-478F-A396-893C17443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1137"/>
            <a:ext cx="7086600" cy="3895725"/>
          </a:xfrm>
          <a:prstGeom prst="flowChartOnlineStorage">
            <a:avLst/>
          </a:prstGeom>
        </p:spPr>
      </p:pic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F9B01C85-126F-4CB6-9C55-D2A74E97F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reflexió cadena valor automoció      Versió 1, 28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96174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52838-59A4-423C-88A4-56863A737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5E1D444B-7113-4A96-984E-0C221F852CD7}"/>
              </a:ext>
            </a:extLst>
          </p:cNvPr>
          <p:cNvSpPr txBox="1">
            <a:spLocks/>
          </p:cNvSpPr>
          <p:nvPr/>
        </p:nvSpPr>
        <p:spPr>
          <a:xfrm>
            <a:off x="8977961" y="1289839"/>
            <a:ext cx="2696303" cy="48872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la</a:t>
            </a:r>
            <a:r>
              <a:rPr lang="ca-ES" sz="1050" dirty="0"/>
              <a:t> base reguladora 12.1 a 12.3</a:t>
            </a:r>
          </a:p>
        </p:txBody>
      </p:sp>
      <p:grpSp>
        <p:nvGrpSpPr>
          <p:cNvPr id="26" name="Group 5" descr="Enllaç cap a les bases reguladores">
            <a:extLst>
              <a:ext uri="{FF2B5EF4-FFF2-40B4-BE49-F238E27FC236}">
                <a16:creationId xmlns:a16="http://schemas.microsoft.com/office/drawing/2014/main" id="{1871F847-B097-4CE6-99AE-2CFB5AA45766}"/>
              </a:ext>
            </a:extLst>
          </p:cNvPr>
          <p:cNvGrpSpPr>
            <a:grpSpLocks noChangeAspect="1"/>
          </p:cNvGrpSpPr>
          <p:nvPr/>
        </p:nvGrpSpPr>
        <p:grpSpPr>
          <a:xfrm>
            <a:off x="8458226" y="1272236"/>
            <a:ext cx="378105" cy="378105"/>
            <a:chOff x="9381248" y="3637015"/>
            <a:chExt cx="684000" cy="684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18201B7-597A-477E-951B-E5B8014CA4A7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8" name="Graphic 7" descr="Link">
              <a:hlinkClick r:id="rId2"/>
              <a:extLst>
                <a:ext uri="{FF2B5EF4-FFF2-40B4-BE49-F238E27FC236}">
                  <a16:creationId xmlns:a16="http://schemas.microsoft.com/office/drawing/2014/main" id="{4514C2ED-C222-45EA-8093-8F1CD62CB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3AF2580A-4F60-4852-9A9F-8D1E5529BADD}"/>
              </a:ext>
            </a:extLst>
          </p:cNvPr>
          <p:cNvSpPr txBox="1"/>
          <p:nvPr/>
        </p:nvSpPr>
        <p:spPr>
          <a:xfrm>
            <a:off x="838200" y="2006292"/>
            <a:ext cx="1691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ca-ES" sz="2400" b="1" dirty="0"/>
              <a:t>Quan</a:t>
            </a:r>
            <a:r>
              <a:rPr lang="es-ES" sz="2400" b="1" dirty="0"/>
              <a:t>?</a:t>
            </a:r>
            <a:endParaRPr lang="fr-BE" sz="2400" b="1" dirty="0"/>
          </a:p>
        </p:txBody>
      </p:sp>
      <p:pic>
        <p:nvPicPr>
          <p:cNvPr id="19" name="Gràfic 18">
            <a:extLst>
              <a:ext uri="{FF2B5EF4-FFF2-40B4-BE49-F238E27FC236}">
                <a16:creationId xmlns:a16="http://schemas.microsoft.com/office/drawing/2014/main" id="{7671F6A6-B8B7-40B2-8F17-6B375BB5F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0067" y="2499711"/>
            <a:ext cx="650031" cy="650031"/>
          </a:xfrm>
          <a:prstGeom prst="rect">
            <a:avLst/>
          </a:prstGeom>
        </p:spPr>
      </p:pic>
      <p:sp>
        <p:nvSpPr>
          <p:cNvPr id="52" name="TextBox 92">
            <a:extLst>
              <a:ext uri="{FF2B5EF4-FFF2-40B4-BE49-F238E27FC236}">
                <a16:creationId xmlns:a16="http://schemas.microsoft.com/office/drawing/2014/main" id="{4573A3D0-C9F9-4767-9D4B-651E290CADA6}"/>
              </a:ext>
            </a:extLst>
          </p:cNvPr>
          <p:cNvSpPr txBox="1"/>
          <p:nvPr/>
        </p:nvSpPr>
        <p:spPr>
          <a:xfrm>
            <a:off x="1806492" y="2777318"/>
            <a:ext cx="40189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500" dirty="0"/>
              <a:t>Com a màxim el 30/08/2021</a:t>
            </a:r>
          </a:p>
        </p:txBody>
      </p:sp>
      <p:pic>
        <p:nvPicPr>
          <p:cNvPr id="30" name="Graphic 4" descr="Atenció!">
            <a:extLst>
              <a:ext uri="{FF2B5EF4-FFF2-40B4-BE49-F238E27FC236}">
                <a16:creationId xmlns:a16="http://schemas.microsoft.com/office/drawing/2014/main" id="{5EA37FF0-F291-45B6-95D1-364A4CB4B6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99916" y="2707360"/>
            <a:ext cx="344283" cy="344283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A31E0103-8D6A-4F31-8E2F-B91236C44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302" y="2777318"/>
            <a:ext cx="5820942" cy="3515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a-ES" sz="1200" dirty="0">
                <a:solidFill>
                  <a:srgbClr val="FF0000"/>
                </a:solidFill>
              </a:rPr>
              <a:t>No és possible l’ampliació del termini de justificació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9DA9C1A-3F0D-4290-A661-1BF7DC4384A0}"/>
              </a:ext>
            </a:extLst>
          </p:cNvPr>
          <p:cNvSpPr txBox="1"/>
          <p:nvPr/>
        </p:nvSpPr>
        <p:spPr>
          <a:xfrm>
            <a:off x="838200" y="4016850"/>
            <a:ext cx="1691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s-ES" sz="2400" b="1" dirty="0"/>
              <a:t>Per qui?</a:t>
            </a:r>
            <a:endParaRPr lang="fr-BE" sz="2400" b="1" dirty="0"/>
          </a:p>
        </p:txBody>
      </p:sp>
      <p:pic>
        <p:nvPicPr>
          <p:cNvPr id="20" name="Gràfic 19" descr="Fàbrica">
            <a:extLst>
              <a:ext uri="{FF2B5EF4-FFF2-40B4-BE49-F238E27FC236}">
                <a16:creationId xmlns:a16="http://schemas.microsoft.com/office/drawing/2014/main" id="{A3EB5117-E205-47D3-9923-BA75913896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0068" y="4606336"/>
            <a:ext cx="739287" cy="739287"/>
          </a:xfrm>
          <a:prstGeom prst="rect">
            <a:avLst/>
          </a:prstGeom>
        </p:spPr>
      </p:pic>
      <p:sp>
        <p:nvSpPr>
          <p:cNvPr id="119" name="Content Placeholder 6">
            <a:extLst>
              <a:ext uri="{FF2B5EF4-FFF2-40B4-BE49-F238E27FC236}">
                <a16:creationId xmlns:a16="http://schemas.microsoft.com/office/drawing/2014/main" id="{E11D1CF9-A96F-4673-9E3F-0EDB4B5DD493}"/>
              </a:ext>
            </a:extLst>
          </p:cNvPr>
          <p:cNvSpPr txBox="1">
            <a:spLocks/>
          </p:cNvSpPr>
          <p:nvPr/>
        </p:nvSpPr>
        <p:spPr>
          <a:xfrm>
            <a:off x="1859355" y="4784609"/>
            <a:ext cx="5417504" cy="77727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500" dirty="0"/>
              <a:t>Empreses amb establiment operatiu a Catalunya</a:t>
            </a:r>
          </a:p>
        </p:txBody>
      </p:sp>
      <p:pic>
        <p:nvPicPr>
          <p:cNvPr id="25" name="Graphic 4" descr="Atenció!">
            <a:extLst>
              <a:ext uri="{FF2B5EF4-FFF2-40B4-BE49-F238E27FC236}">
                <a16:creationId xmlns:a16="http://schemas.microsoft.com/office/drawing/2014/main" id="{A88EC9B3-525B-4AF4-8015-48325671EAD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25475" y="4749394"/>
            <a:ext cx="344283" cy="34428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1F3D9CC5-A093-47A7-9B31-B815DC677928}"/>
              </a:ext>
            </a:extLst>
          </p:cNvPr>
          <p:cNvSpPr/>
          <p:nvPr/>
        </p:nvSpPr>
        <p:spPr>
          <a:xfrm>
            <a:off x="6256761" y="4678179"/>
            <a:ext cx="5417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1200" dirty="0">
                <a:solidFill>
                  <a:srgbClr val="FF0000"/>
                </a:solidFill>
              </a:rPr>
              <a:t>Abans de rebre qualsevol </a:t>
            </a:r>
            <a:r>
              <a:rPr lang="ca-ES" sz="1200" b="1" dirty="0">
                <a:solidFill>
                  <a:srgbClr val="FF0000"/>
                </a:solidFill>
              </a:rPr>
              <a:t>pagament</a:t>
            </a:r>
            <a:r>
              <a:rPr lang="ca-ES" sz="1200" dirty="0">
                <a:solidFill>
                  <a:srgbClr val="FF0000"/>
                </a:solidFill>
              </a:rPr>
              <a:t> l’empresa beneficiària haurà de complir amb les </a:t>
            </a:r>
            <a:r>
              <a:rPr lang="ca-ES" sz="1200" b="1" dirty="0">
                <a:solidFill>
                  <a:srgbClr val="FF0000"/>
                </a:solidFill>
              </a:rPr>
              <a:t>obligacions tributàries </a:t>
            </a:r>
            <a:r>
              <a:rPr lang="ca-ES" sz="1200" dirty="0">
                <a:solidFill>
                  <a:srgbClr val="FF0000"/>
                </a:solidFill>
              </a:rPr>
              <a:t>davant l'Estat, la Generalitat, la Seguretat Social, i no tenir </a:t>
            </a:r>
            <a:r>
              <a:rPr lang="ca-ES" sz="1200" b="1" dirty="0">
                <a:solidFill>
                  <a:srgbClr val="FF0000"/>
                </a:solidFill>
              </a:rPr>
              <a:t>deutes</a:t>
            </a:r>
            <a:r>
              <a:rPr lang="ca-ES" sz="1200" dirty="0">
                <a:solidFill>
                  <a:srgbClr val="FF0000"/>
                </a:solidFill>
              </a:rPr>
              <a:t> amb ACCIÓ ni amb les seves empreses participades</a:t>
            </a:r>
          </a:p>
        </p:txBody>
      </p:sp>
      <p:pic>
        <p:nvPicPr>
          <p:cNvPr id="80" name="Graphic 79">
            <a:hlinkClick r:id="rId13" action="ppaction://hlinksldjump"/>
            <a:extLst>
              <a:ext uri="{FF2B5EF4-FFF2-40B4-BE49-F238E27FC236}">
                <a16:creationId xmlns:a16="http://schemas.microsoft.com/office/drawing/2014/main" id="{014CAF85-EB45-470C-A577-F5ECDFB3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5588518"/>
            <a:ext cx="435961" cy="435961"/>
          </a:xfrm>
          <a:prstGeom prst="rect">
            <a:avLst/>
          </a:prstGeom>
        </p:spPr>
      </p:pic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86D09376-960C-45D2-8C38-17B6D2C2A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reflexió cadena valor automoció      Versió 1, 28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137526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>
            <a:extLst>
              <a:ext uri="{FF2B5EF4-FFF2-40B4-BE49-F238E27FC236}">
                <a16:creationId xmlns:a16="http://schemas.microsoft.com/office/drawing/2014/main" id="{BDD4B945-540D-4F7D-8EC5-B4ABB1A50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36" name="TextBox 93">
            <a:extLst>
              <a:ext uri="{FF2B5EF4-FFF2-40B4-BE49-F238E27FC236}">
                <a16:creationId xmlns:a16="http://schemas.microsoft.com/office/drawing/2014/main" id="{7E9EB7CC-FD6D-4D43-B971-A020B4443882}"/>
              </a:ext>
            </a:extLst>
          </p:cNvPr>
          <p:cNvSpPr txBox="1"/>
          <p:nvPr/>
        </p:nvSpPr>
        <p:spPr>
          <a:xfrm>
            <a:off x="1843581" y="1646456"/>
            <a:ext cx="548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sz="2400" b="1"/>
              <a:t>Quina documentació s’ha de presentar?</a:t>
            </a:r>
          </a:p>
        </p:txBody>
      </p:sp>
      <p:sp>
        <p:nvSpPr>
          <p:cNvPr id="28" name="Rectangle: Rounded Corners 129">
            <a:hlinkClick r:id="rId4" action="ppaction://hlinksldjump"/>
            <a:extLst>
              <a:ext uri="{FF2B5EF4-FFF2-40B4-BE49-F238E27FC236}">
                <a16:creationId xmlns:a16="http://schemas.microsoft.com/office/drawing/2014/main" id="{9463108B-8D28-47CF-8188-021EB4BAB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71686" y="2300144"/>
            <a:ext cx="1885993" cy="16165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pic>
        <p:nvPicPr>
          <p:cNvPr id="31" name="Graphic 134">
            <a:hlinkClick r:id="rId4" action="ppaction://hlinksldjump"/>
            <a:extLst>
              <a:ext uri="{FF2B5EF4-FFF2-40B4-BE49-F238E27FC236}">
                <a16:creationId xmlns:a16="http://schemas.microsoft.com/office/drawing/2014/main" id="{16C5DE29-1FB5-485D-ADDB-72AE5F1DE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72419" y="2328939"/>
            <a:ext cx="841772" cy="841772"/>
          </a:xfrm>
          <a:prstGeom prst="rect">
            <a:avLst/>
          </a:prstGeom>
        </p:spPr>
      </p:pic>
      <p:sp>
        <p:nvSpPr>
          <p:cNvPr id="30" name="TextBox 132">
            <a:hlinkClick r:id="rId4" action="ppaction://hlinksldjump"/>
            <a:extLst>
              <a:ext uri="{FF2B5EF4-FFF2-40B4-BE49-F238E27FC236}">
                <a16:creationId xmlns:a16="http://schemas.microsoft.com/office/drawing/2014/main" id="{DCE12909-C22A-43EF-9CF9-8290F8EEB97A}"/>
              </a:ext>
            </a:extLst>
          </p:cNvPr>
          <p:cNvSpPr txBox="1"/>
          <p:nvPr/>
        </p:nvSpPr>
        <p:spPr>
          <a:xfrm>
            <a:off x="1994127" y="3170712"/>
            <a:ext cx="1885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tx2"/>
                </a:solidFill>
              </a:rPr>
              <a:t>DOCUMENTACIÓ GENERAL – MODELS A COMPLIMENTAR</a:t>
            </a:r>
            <a:endParaRPr lang="en-GB" sz="825" b="1" dirty="0">
              <a:solidFill>
                <a:schemeClr val="tx2"/>
              </a:solidFill>
            </a:endParaRPr>
          </a:p>
        </p:txBody>
      </p:sp>
      <p:sp>
        <p:nvSpPr>
          <p:cNvPr id="35" name="Rectangle: Rounded Corners 129">
            <a:hlinkClick r:id="rId7" action="ppaction://hlinksldjump"/>
            <a:extLst>
              <a:ext uri="{FF2B5EF4-FFF2-40B4-BE49-F238E27FC236}">
                <a16:creationId xmlns:a16="http://schemas.microsoft.com/office/drawing/2014/main" id="{E19FEEFC-124B-4C5F-9A4F-03F2F9501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46264" y="2304095"/>
            <a:ext cx="1885993" cy="16165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pic>
        <p:nvPicPr>
          <p:cNvPr id="37" name="Graphic 134">
            <a:hlinkClick r:id="rId7" action="ppaction://hlinksldjump"/>
            <a:extLst>
              <a:ext uri="{FF2B5EF4-FFF2-40B4-BE49-F238E27FC236}">
                <a16:creationId xmlns:a16="http://schemas.microsoft.com/office/drawing/2014/main" id="{AC475C04-9499-4D12-9978-6220794A6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22888" y="2300144"/>
            <a:ext cx="841772" cy="841772"/>
          </a:xfrm>
          <a:prstGeom prst="rect">
            <a:avLst/>
          </a:prstGeom>
        </p:spPr>
      </p:pic>
      <p:sp>
        <p:nvSpPr>
          <p:cNvPr id="38" name="TextBox 133">
            <a:hlinkClick r:id="rId7" action="ppaction://hlinksldjump"/>
            <a:extLst>
              <a:ext uri="{FF2B5EF4-FFF2-40B4-BE49-F238E27FC236}">
                <a16:creationId xmlns:a16="http://schemas.microsoft.com/office/drawing/2014/main" id="{38B34718-BDF4-4704-9639-F98EAA57ED2F}"/>
              </a:ext>
            </a:extLst>
          </p:cNvPr>
          <p:cNvSpPr txBox="1"/>
          <p:nvPr/>
        </p:nvSpPr>
        <p:spPr>
          <a:xfrm>
            <a:off x="3958208" y="3313475"/>
            <a:ext cx="1885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tx2"/>
                </a:solidFill>
              </a:rPr>
              <a:t>DOCUMENTACIÓ GENERAL – CONTRACTACIÓ</a:t>
            </a:r>
            <a:endParaRPr lang="en-GB" sz="825" b="1" dirty="0">
              <a:solidFill>
                <a:schemeClr val="tx2"/>
              </a:solidFill>
            </a:endParaRPr>
          </a:p>
        </p:txBody>
      </p:sp>
      <p:sp>
        <p:nvSpPr>
          <p:cNvPr id="131" name="Rectangle: Rounded Corners 130">
            <a:hlinkClick r:id="rId8" action="ppaction://hlinksldjump"/>
            <a:extLst>
              <a:ext uri="{FF2B5EF4-FFF2-40B4-BE49-F238E27FC236}">
                <a16:creationId xmlns:a16="http://schemas.microsoft.com/office/drawing/2014/main" id="{AC597078-946F-4A56-B3C5-04330851B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64202" y="2300144"/>
            <a:ext cx="1885993" cy="16165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pic>
        <p:nvPicPr>
          <p:cNvPr id="135" name="Graphic 134">
            <a:hlinkClick r:id="rId8" action="ppaction://hlinksldjump"/>
            <a:extLst>
              <a:ext uri="{FF2B5EF4-FFF2-40B4-BE49-F238E27FC236}">
                <a16:creationId xmlns:a16="http://schemas.microsoft.com/office/drawing/2014/main" id="{AE0EA648-B5C0-436C-B542-46DD22D3D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35692" y="2328939"/>
            <a:ext cx="841772" cy="841772"/>
          </a:xfrm>
          <a:prstGeom prst="rect">
            <a:avLst/>
          </a:prstGeom>
        </p:spPr>
      </p:pic>
      <p:sp>
        <p:nvSpPr>
          <p:cNvPr id="133" name="TextBox 132">
            <a:hlinkClick r:id="rId8" action="ppaction://hlinksldjump"/>
            <a:extLst>
              <a:ext uri="{FF2B5EF4-FFF2-40B4-BE49-F238E27FC236}">
                <a16:creationId xmlns:a16="http://schemas.microsoft.com/office/drawing/2014/main" id="{B7BF7500-1899-4BA1-82FC-7EC1E500A12E}"/>
              </a:ext>
            </a:extLst>
          </p:cNvPr>
          <p:cNvSpPr txBox="1"/>
          <p:nvPr/>
        </p:nvSpPr>
        <p:spPr>
          <a:xfrm>
            <a:off x="5992732" y="3249937"/>
            <a:ext cx="1885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tx2"/>
                </a:solidFill>
              </a:rPr>
              <a:t>DOCUMENTACIÓ GENERAL – COMPROVANTS DE PAGAMENT</a:t>
            </a:r>
            <a:endParaRPr lang="en-GB" sz="825" b="1" dirty="0">
              <a:solidFill>
                <a:schemeClr val="tx2"/>
              </a:solidFill>
            </a:endParaRPr>
          </a:p>
        </p:txBody>
      </p:sp>
      <p:sp>
        <p:nvSpPr>
          <p:cNvPr id="103" name="Rectangle: Rounded Corners 102">
            <a:hlinkClick r:id="rId10" action="ppaction://hlinksldjump"/>
            <a:extLst>
              <a:ext uri="{FF2B5EF4-FFF2-40B4-BE49-F238E27FC236}">
                <a16:creationId xmlns:a16="http://schemas.microsoft.com/office/drawing/2014/main" id="{E01523D8-880E-4924-A447-8430C0BB7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85601" y="4076691"/>
            <a:ext cx="1885993" cy="157986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 dirty="0"/>
          </a:p>
        </p:txBody>
      </p:sp>
      <p:pic>
        <p:nvPicPr>
          <p:cNvPr id="25" name="Gràfic 24">
            <a:hlinkClick r:id="rId10" action="ppaction://hlinksldjump"/>
            <a:extLst>
              <a:ext uri="{FF2B5EF4-FFF2-40B4-BE49-F238E27FC236}">
                <a16:creationId xmlns:a16="http://schemas.microsoft.com/office/drawing/2014/main" id="{A9D5C4F1-C412-4773-BADA-D57F19964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29040" y="4370387"/>
            <a:ext cx="621329" cy="621329"/>
          </a:xfrm>
          <a:prstGeom prst="rect">
            <a:avLst/>
          </a:prstGeom>
        </p:spPr>
      </p:pic>
      <p:pic>
        <p:nvPicPr>
          <p:cNvPr id="33" name="Gràfic 32">
            <a:hlinkClick r:id="rId10" action="ppaction://hlinksldjump"/>
            <a:extLst>
              <a:ext uri="{FF2B5EF4-FFF2-40B4-BE49-F238E27FC236}">
                <a16:creationId xmlns:a16="http://schemas.microsoft.com/office/drawing/2014/main" id="{54D106E0-10C8-42A0-B43E-00B41EF20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60285" y="4284601"/>
            <a:ext cx="720654" cy="720654"/>
          </a:xfrm>
          <a:prstGeom prst="rect">
            <a:avLst/>
          </a:prstGeom>
        </p:spPr>
      </p:pic>
      <p:sp>
        <p:nvSpPr>
          <p:cNvPr id="39" name="TextBox 133">
            <a:hlinkClick r:id="rId10" action="ppaction://hlinksldjump"/>
            <a:extLst>
              <a:ext uri="{FF2B5EF4-FFF2-40B4-BE49-F238E27FC236}">
                <a16:creationId xmlns:a16="http://schemas.microsoft.com/office/drawing/2014/main" id="{DCFD6A7E-BB71-412E-B514-6D106E0ADE40}"/>
              </a:ext>
            </a:extLst>
          </p:cNvPr>
          <p:cNvSpPr txBox="1"/>
          <p:nvPr/>
        </p:nvSpPr>
        <p:spPr>
          <a:xfrm>
            <a:off x="4059016" y="5262028"/>
            <a:ext cx="1854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ASSESSORAMENT EXTERN</a:t>
            </a:r>
            <a:endParaRPr lang="en-GB" sz="825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9CBD2-6C0A-4E3D-9481-F8BF4A0EF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8124" y="3416000"/>
            <a:ext cx="1584176" cy="1001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a-ES" sz="1350" dirty="0"/>
              <a:t>Cliqueu sobre cada botó per a accedir a la documentació necessària</a:t>
            </a: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66A1DC3C-9A45-4DBB-8178-436BCD2B3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227119" y="3500458"/>
            <a:ext cx="685800" cy="685800"/>
          </a:xfrm>
          <a:prstGeom prst="rect">
            <a:avLst/>
          </a:prstGeom>
        </p:spPr>
      </p:pic>
      <p:pic>
        <p:nvPicPr>
          <p:cNvPr id="34" name="Graphic 79">
            <a:hlinkClick r:id="rId17" action="ppaction://hlinksldjump"/>
            <a:extLst>
              <a:ext uri="{FF2B5EF4-FFF2-40B4-BE49-F238E27FC236}">
                <a16:creationId xmlns:a16="http://schemas.microsoft.com/office/drawing/2014/main" id="{CA43AF11-63CC-4B2E-852A-B71CC0D44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0" y="5576632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0DB47263-7003-45E9-9C40-EADD9D645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reflexió cadena valor automoció      Versió 1, 28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937950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1">
            <a:extLst>
              <a:ext uri="{FF2B5EF4-FFF2-40B4-BE49-F238E27FC236}">
                <a16:creationId xmlns:a16="http://schemas.microsoft.com/office/drawing/2014/main" id="{FA4EF58B-68FA-4EDD-9BF4-B881A252B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27" name="Content Placeholder 6">
            <a:extLst>
              <a:ext uri="{FF2B5EF4-FFF2-40B4-BE49-F238E27FC236}">
                <a16:creationId xmlns:a16="http://schemas.microsoft.com/office/drawing/2014/main" id="{7DF57B4C-0D41-439E-881A-051D76214EB2}"/>
              </a:ext>
            </a:extLst>
          </p:cNvPr>
          <p:cNvSpPr txBox="1">
            <a:spLocks/>
          </p:cNvSpPr>
          <p:nvPr/>
        </p:nvSpPr>
        <p:spPr>
          <a:xfrm>
            <a:off x="8793857" y="1291978"/>
            <a:ext cx="2701457" cy="47109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la</a:t>
            </a:r>
            <a:r>
              <a:rPr lang="ca-ES" sz="1050" dirty="0"/>
              <a:t> base reguladora 4 de l’annex 2</a:t>
            </a:r>
          </a:p>
        </p:txBody>
      </p:sp>
      <p:grpSp>
        <p:nvGrpSpPr>
          <p:cNvPr id="84" name="Group 5" descr="Enllaç cap a les bases reguladores">
            <a:extLst>
              <a:ext uri="{FF2B5EF4-FFF2-40B4-BE49-F238E27FC236}">
                <a16:creationId xmlns:a16="http://schemas.microsoft.com/office/drawing/2014/main" id="{43C688C0-8A56-4D39-B6E9-BBC259EDC8BA}"/>
              </a:ext>
            </a:extLst>
          </p:cNvPr>
          <p:cNvGrpSpPr>
            <a:grpSpLocks noChangeAspect="1"/>
          </p:cNvGrpSpPr>
          <p:nvPr/>
        </p:nvGrpSpPr>
        <p:grpSpPr>
          <a:xfrm>
            <a:off x="8458226" y="1272236"/>
            <a:ext cx="378105" cy="378105"/>
            <a:chOff x="9381248" y="3637015"/>
            <a:chExt cx="684000" cy="684000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245647D-5765-4AC8-BF50-911ECC2D87AD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86" name="Graphic 7" descr="Link">
              <a:hlinkClick r:id="rId3"/>
              <a:extLst>
                <a:ext uri="{FF2B5EF4-FFF2-40B4-BE49-F238E27FC236}">
                  <a16:creationId xmlns:a16="http://schemas.microsoft.com/office/drawing/2014/main" id="{5707BE1B-F839-4F25-BDAD-96F552860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21DBFD-B961-4607-9531-99E43B011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620" y="1785911"/>
            <a:ext cx="8373299" cy="585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1500" dirty="0"/>
              <a:t>Amb la justificació s’ha d’adjuntar la següent documentació complimentada: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E42D145-741B-492B-A5E3-C4FC098CB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3807" y="2448502"/>
            <a:ext cx="1247711" cy="12477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3DFEB4-7234-4030-AFB4-D62004797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90309" y="3747821"/>
            <a:ext cx="20221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Documentació general</a:t>
            </a:r>
          </a:p>
          <a:p>
            <a:pPr algn="ctr"/>
            <a:r>
              <a:rPr lang="ca-ES" b="1" dirty="0"/>
              <a:t>-</a:t>
            </a:r>
          </a:p>
          <a:p>
            <a:pPr algn="ctr"/>
            <a:r>
              <a:rPr lang="ca-ES" b="1" dirty="0"/>
              <a:t>Models a complimentar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EBFE0E-38E5-40C6-96B8-206A88CB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180848" y="2334896"/>
            <a:ext cx="9798" cy="303645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Graphic 16">
            <a:extLst>
              <a:ext uri="{FF2B5EF4-FFF2-40B4-BE49-F238E27FC236}">
                <a16:creationId xmlns:a16="http://schemas.microsoft.com/office/drawing/2014/main" id="{9491120D-CFCD-4D7F-9E41-F204EA5F2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95148" y="2231337"/>
            <a:ext cx="426557" cy="426557"/>
          </a:xfrm>
          <a:prstGeom prst="rect">
            <a:avLst/>
          </a:prstGeom>
        </p:spPr>
      </p:pic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994E2EB4-567B-4668-BCEF-8AD84CFD67B1}"/>
              </a:ext>
            </a:extLst>
          </p:cNvPr>
          <p:cNvSpPr txBox="1">
            <a:spLocks/>
          </p:cNvSpPr>
          <p:nvPr/>
        </p:nvSpPr>
        <p:spPr>
          <a:xfrm>
            <a:off x="2775433" y="2275983"/>
            <a:ext cx="8530468" cy="5535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Memòria tècnica, signada digitalment per la persona representant legal de l’empresa i la persona consultora externa</a:t>
            </a:r>
            <a:endParaRPr lang="ca-ES" sz="1350" dirty="0"/>
          </a:p>
        </p:txBody>
      </p:sp>
      <p:grpSp>
        <p:nvGrpSpPr>
          <p:cNvPr id="71" name="Group 20">
            <a:extLst>
              <a:ext uri="{FF2B5EF4-FFF2-40B4-BE49-F238E27FC236}">
                <a16:creationId xmlns:a16="http://schemas.microsoft.com/office/drawing/2014/main" id="{7EB06414-5662-49A0-AE0D-19D4F817E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2911719" y="2580810"/>
            <a:ext cx="640792" cy="623248"/>
            <a:chOff x="731578" y="1599665"/>
            <a:chExt cx="1489108" cy="1448339"/>
          </a:xfrm>
        </p:grpSpPr>
        <p:grpSp>
          <p:nvGrpSpPr>
            <p:cNvPr id="72" name="Group 21">
              <a:extLst>
                <a:ext uri="{FF2B5EF4-FFF2-40B4-BE49-F238E27FC236}">
                  <a16:creationId xmlns:a16="http://schemas.microsoft.com/office/drawing/2014/main" id="{11197E64-A95B-4FEC-8356-72A4DBE469EF}"/>
                </a:ext>
              </a:extLst>
            </p:cNvPr>
            <p:cNvGrpSpPr/>
            <p:nvPr/>
          </p:nvGrpSpPr>
          <p:grpSpPr>
            <a:xfrm>
              <a:off x="731578" y="1599665"/>
              <a:ext cx="1489108" cy="1448339"/>
              <a:chOff x="731578" y="1599665"/>
              <a:chExt cx="1489108" cy="1448339"/>
            </a:xfrm>
          </p:grpSpPr>
          <p:sp>
            <p:nvSpPr>
              <p:cNvPr id="74" name="Flowchart: Delay 23">
                <a:extLst>
                  <a:ext uri="{FF2B5EF4-FFF2-40B4-BE49-F238E27FC236}">
                    <a16:creationId xmlns:a16="http://schemas.microsoft.com/office/drawing/2014/main" id="{1260E9BA-FD0E-4B6E-9AE1-059ED86FF45D}"/>
                  </a:ext>
                </a:extLst>
              </p:cNvPr>
              <p:cNvSpPr/>
              <p:nvPr/>
            </p:nvSpPr>
            <p:spPr>
              <a:xfrm rot="16200000">
                <a:off x="1120025" y="1951505"/>
                <a:ext cx="708052" cy="1484945"/>
              </a:xfrm>
              <a:prstGeom prst="flowChartDelay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/>
              </a:p>
            </p:txBody>
          </p:sp>
          <p:grpSp>
            <p:nvGrpSpPr>
              <p:cNvPr id="75" name="Group 24">
                <a:extLst>
                  <a:ext uri="{FF2B5EF4-FFF2-40B4-BE49-F238E27FC236}">
                    <a16:creationId xmlns:a16="http://schemas.microsoft.com/office/drawing/2014/main" id="{88F4EC9D-C771-4E7F-8237-F77164DFB538}"/>
                  </a:ext>
                </a:extLst>
              </p:cNvPr>
              <p:cNvGrpSpPr/>
              <p:nvPr/>
            </p:nvGrpSpPr>
            <p:grpSpPr>
              <a:xfrm>
                <a:off x="735739" y="1599665"/>
                <a:ext cx="1484947" cy="1448339"/>
                <a:chOff x="8695770" y="3464604"/>
                <a:chExt cx="741735" cy="762871"/>
              </a:xfrm>
              <a:solidFill>
                <a:srgbClr val="798BBC"/>
              </a:solidFill>
            </p:grpSpPr>
            <p:sp>
              <p:nvSpPr>
                <p:cNvPr id="76" name="Freeform: Shape 25">
                  <a:extLst>
                    <a:ext uri="{FF2B5EF4-FFF2-40B4-BE49-F238E27FC236}">
                      <a16:creationId xmlns:a16="http://schemas.microsoft.com/office/drawing/2014/main" id="{75D4F993-CA49-41BE-B600-7647BAD5D10C}"/>
                    </a:ext>
                  </a:extLst>
                </p:cNvPr>
                <p:cNvSpPr/>
                <p:nvPr/>
              </p:nvSpPr>
              <p:spPr>
                <a:xfrm>
                  <a:off x="8878086" y="3464604"/>
                  <a:ext cx="372946" cy="372946"/>
                </a:xfrm>
                <a:custGeom>
                  <a:avLst/>
                  <a:gdLst>
                    <a:gd name="connsiteX0" fmla="*/ 372947 w 372946"/>
                    <a:gd name="connsiteY0" fmla="*/ 186473 h 372946"/>
                    <a:gd name="connsiteX1" fmla="*/ 186473 w 372946"/>
                    <a:gd name="connsiteY1" fmla="*/ 372947 h 372946"/>
                    <a:gd name="connsiteX2" fmla="*/ 0 w 372946"/>
                    <a:gd name="connsiteY2" fmla="*/ 186473 h 372946"/>
                    <a:gd name="connsiteX3" fmla="*/ 186473 w 372946"/>
                    <a:gd name="connsiteY3" fmla="*/ 0 h 372946"/>
                    <a:gd name="connsiteX4" fmla="*/ 372947 w 372946"/>
                    <a:gd name="connsiteY4" fmla="*/ 186473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946" h="372946">
                      <a:moveTo>
                        <a:pt x="372947" y="186473"/>
                      </a:moveTo>
                      <a:cubicBezTo>
                        <a:pt x="372947" y="289460"/>
                        <a:pt x="289460" y="372947"/>
                        <a:pt x="186473" y="372947"/>
                      </a:cubicBezTo>
                      <a:cubicBezTo>
                        <a:pt x="83487" y="372947"/>
                        <a:pt x="0" y="289460"/>
                        <a:pt x="0" y="186473"/>
                      </a:cubicBezTo>
                      <a:cubicBezTo>
                        <a:pt x="0" y="83487"/>
                        <a:pt x="83487" y="0"/>
                        <a:pt x="186473" y="0"/>
                      </a:cubicBezTo>
                      <a:cubicBezTo>
                        <a:pt x="289460" y="0"/>
                        <a:pt x="372947" y="83487"/>
                        <a:pt x="372947" y="186473"/>
                      </a:cubicBez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77" name="Freeform: Shape 27">
                  <a:extLst>
                    <a:ext uri="{FF2B5EF4-FFF2-40B4-BE49-F238E27FC236}">
                      <a16:creationId xmlns:a16="http://schemas.microsoft.com/office/drawing/2014/main" id="{ECFB0AEE-6D08-498C-B472-5515200ADC4E}"/>
                    </a:ext>
                  </a:extLst>
                </p:cNvPr>
                <p:cNvSpPr/>
                <p:nvPr/>
              </p:nvSpPr>
              <p:spPr>
                <a:xfrm>
                  <a:off x="8946848" y="3854529"/>
                  <a:ext cx="236588" cy="372946"/>
                </a:xfrm>
                <a:custGeom>
                  <a:avLst/>
                  <a:gdLst>
                    <a:gd name="connsiteX0" fmla="*/ 82748 w 236588"/>
                    <a:gd name="connsiteY0" fmla="*/ 256401 h 372946"/>
                    <a:gd name="connsiteX1" fmla="*/ 82748 w 236588"/>
                    <a:gd name="connsiteY1" fmla="*/ 372947 h 372946"/>
                    <a:gd name="connsiteX2" fmla="*/ 152675 w 236588"/>
                    <a:gd name="connsiteY2" fmla="*/ 372947 h 372946"/>
                    <a:gd name="connsiteX3" fmla="*/ 152675 w 236588"/>
                    <a:gd name="connsiteY3" fmla="*/ 256401 h 372946"/>
                    <a:gd name="connsiteX4" fmla="*/ 236588 w 236588"/>
                    <a:gd name="connsiteY4" fmla="*/ 13986 h 372946"/>
                    <a:gd name="connsiteX5" fmla="*/ 117711 w 236588"/>
                    <a:gd name="connsiteY5" fmla="*/ 0 h 372946"/>
                    <a:gd name="connsiteX6" fmla="*/ 0 w 236588"/>
                    <a:gd name="connsiteY6" fmla="*/ 13986 h 372946"/>
                    <a:gd name="connsiteX7" fmla="*/ 82748 w 236588"/>
                    <a:gd name="connsiteY7" fmla="*/ 256401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6588" h="372946">
                      <a:moveTo>
                        <a:pt x="82748" y="256401"/>
                      </a:moveTo>
                      <a:lnTo>
                        <a:pt x="82748" y="372947"/>
                      </a:lnTo>
                      <a:lnTo>
                        <a:pt x="152675" y="372947"/>
                      </a:lnTo>
                      <a:lnTo>
                        <a:pt x="152675" y="256401"/>
                      </a:lnTo>
                      <a:lnTo>
                        <a:pt x="236588" y="13986"/>
                      </a:lnTo>
                      <a:cubicBezTo>
                        <a:pt x="196962" y="4662"/>
                        <a:pt x="157337" y="0"/>
                        <a:pt x="117711" y="0"/>
                      </a:cubicBezTo>
                      <a:cubicBezTo>
                        <a:pt x="78086" y="0"/>
                        <a:pt x="38460" y="4662"/>
                        <a:pt x="0" y="13986"/>
                      </a:cubicBezTo>
                      <a:lnTo>
                        <a:pt x="82748" y="25640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1609" cap="flat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78" name="Freeform: Shape 28">
                  <a:extLst>
                    <a:ext uri="{FF2B5EF4-FFF2-40B4-BE49-F238E27FC236}">
                      <a16:creationId xmlns:a16="http://schemas.microsoft.com/office/drawing/2014/main" id="{697E2DFA-6CF8-4CB1-890F-7FEB7CB65D3F}"/>
                    </a:ext>
                  </a:extLst>
                </p:cNvPr>
                <p:cNvSpPr/>
                <p:nvPr/>
              </p:nvSpPr>
              <p:spPr>
                <a:xfrm>
                  <a:off x="9122832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79" name="Freeform: Shape 29">
                  <a:extLst>
                    <a:ext uri="{FF2B5EF4-FFF2-40B4-BE49-F238E27FC236}">
                      <a16:creationId xmlns:a16="http://schemas.microsoft.com/office/drawing/2014/main" id="{8D51C860-CA1A-43F1-A904-E410C82943C1}"/>
                    </a:ext>
                  </a:extLst>
                </p:cNvPr>
                <p:cNvSpPr/>
                <p:nvPr/>
              </p:nvSpPr>
              <p:spPr>
                <a:xfrm flipH="1">
                  <a:off x="8695770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</p:grpSp>
        </p:grpSp>
        <p:pic>
          <p:nvPicPr>
            <p:cNvPr id="73" name="Graphic 49" descr="Employee badge">
              <a:extLst>
                <a:ext uri="{FF2B5EF4-FFF2-40B4-BE49-F238E27FC236}">
                  <a16:creationId xmlns:a16="http://schemas.microsoft.com/office/drawing/2014/main" id="{AD889CED-DBBC-485F-9179-B1CE88FD6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830666" y="2719420"/>
              <a:ext cx="272079" cy="258020"/>
            </a:xfrm>
            <a:prstGeom prst="rect">
              <a:avLst/>
            </a:prstGeom>
          </p:spPr>
        </p:pic>
      </p:grpSp>
      <p:pic>
        <p:nvPicPr>
          <p:cNvPr id="95" name="Graphic 66">
            <a:extLst>
              <a:ext uri="{FF2B5EF4-FFF2-40B4-BE49-F238E27FC236}">
                <a16:creationId xmlns:a16="http://schemas.microsoft.com/office/drawing/2014/main" id="{DA3ADADA-A116-46B2-B9B5-58403B396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3582452" y="2712132"/>
            <a:ext cx="367615" cy="394994"/>
          </a:xfrm>
          <a:prstGeom prst="rect">
            <a:avLst/>
          </a:prstGeom>
        </p:spPr>
      </p:pic>
      <p:pic>
        <p:nvPicPr>
          <p:cNvPr id="83" name="Graphic 51">
            <a:extLst>
              <a:ext uri="{FF2B5EF4-FFF2-40B4-BE49-F238E27FC236}">
                <a16:creationId xmlns:a16="http://schemas.microsoft.com/office/drawing/2014/main" id="{36DAE04A-5A1E-49B7-BC7A-2B38F460E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680649" y="2719672"/>
            <a:ext cx="592005" cy="592005"/>
          </a:xfrm>
          <a:prstGeom prst="rect">
            <a:avLst/>
          </a:prstGeom>
        </p:spPr>
      </p:pic>
      <p:pic>
        <p:nvPicPr>
          <p:cNvPr id="110" name="Graphic 66">
            <a:extLst>
              <a:ext uri="{FF2B5EF4-FFF2-40B4-BE49-F238E27FC236}">
                <a16:creationId xmlns:a16="http://schemas.microsoft.com/office/drawing/2014/main" id="{27C6E5D6-EE3E-405C-AFFB-0BE273CEB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93862" y="2712625"/>
            <a:ext cx="394994" cy="394994"/>
          </a:xfrm>
          <a:prstGeom prst="rect">
            <a:avLst/>
          </a:prstGeom>
        </p:spPr>
      </p:pic>
      <p:grpSp>
        <p:nvGrpSpPr>
          <p:cNvPr id="49" name="Group 140">
            <a:extLst>
              <a:ext uri="{FF2B5EF4-FFF2-40B4-BE49-F238E27FC236}">
                <a16:creationId xmlns:a16="http://schemas.microsoft.com/office/drawing/2014/main" id="{8700038F-2BD3-41B2-A825-B3135E4C6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430648" y="2580810"/>
            <a:ext cx="657920" cy="623967"/>
            <a:chOff x="735739" y="1599665"/>
            <a:chExt cx="1527152" cy="1448339"/>
          </a:xfrm>
        </p:grpSpPr>
        <p:grpSp>
          <p:nvGrpSpPr>
            <p:cNvPr id="50" name="Group 141">
              <a:extLst>
                <a:ext uri="{FF2B5EF4-FFF2-40B4-BE49-F238E27FC236}">
                  <a16:creationId xmlns:a16="http://schemas.microsoft.com/office/drawing/2014/main" id="{2EF58A2D-01DF-4DD0-9369-5DE66D52DBCB}"/>
                </a:ext>
              </a:extLst>
            </p:cNvPr>
            <p:cNvGrpSpPr/>
            <p:nvPr/>
          </p:nvGrpSpPr>
          <p:grpSpPr>
            <a:xfrm>
              <a:off x="735739" y="1599665"/>
              <a:ext cx="1527152" cy="1448339"/>
              <a:chOff x="735739" y="1599665"/>
              <a:chExt cx="1527152" cy="1448339"/>
            </a:xfrm>
          </p:grpSpPr>
          <p:sp>
            <p:nvSpPr>
              <p:cNvPr id="52" name="Flowchart: Delay 143">
                <a:extLst>
                  <a:ext uri="{FF2B5EF4-FFF2-40B4-BE49-F238E27FC236}">
                    <a16:creationId xmlns:a16="http://schemas.microsoft.com/office/drawing/2014/main" id="{81A691FC-9D87-4784-AA34-A8A1F558D510}"/>
                  </a:ext>
                </a:extLst>
              </p:cNvPr>
              <p:cNvSpPr/>
              <p:nvPr/>
            </p:nvSpPr>
            <p:spPr>
              <a:xfrm rot="16200000">
                <a:off x="1166393" y="1951503"/>
                <a:ext cx="708052" cy="1484945"/>
              </a:xfrm>
              <a:prstGeom prst="flowChartDelay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/>
              </a:p>
            </p:txBody>
          </p:sp>
          <p:grpSp>
            <p:nvGrpSpPr>
              <p:cNvPr id="53" name="Group 144">
                <a:extLst>
                  <a:ext uri="{FF2B5EF4-FFF2-40B4-BE49-F238E27FC236}">
                    <a16:creationId xmlns:a16="http://schemas.microsoft.com/office/drawing/2014/main" id="{488D2692-F182-43FF-A703-4FA752D7C88A}"/>
                  </a:ext>
                </a:extLst>
              </p:cNvPr>
              <p:cNvGrpSpPr/>
              <p:nvPr/>
            </p:nvGrpSpPr>
            <p:grpSpPr>
              <a:xfrm>
                <a:off x="735739" y="1599665"/>
                <a:ext cx="1484947" cy="1448339"/>
                <a:chOff x="8695770" y="3464604"/>
                <a:chExt cx="741735" cy="762871"/>
              </a:xfrm>
              <a:solidFill>
                <a:srgbClr val="798BBC"/>
              </a:solidFill>
            </p:grpSpPr>
            <p:sp>
              <p:nvSpPr>
                <p:cNvPr id="60" name="Freeform: Shape 145">
                  <a:extLst>
                    <a:ext uri="{FF2B5EF4-FFF2-40B4-BE49-F238E27FC236}">
                      <a16:creationId xmlns:a16="http://schemas.microsoft.com/office/drawing/2014/main" id="{8AC585BB-B141-4301-BFFF-9A3EA1E31D45}"/>
                    </a:ext>
                  </a:extLst>
                </p:cNvPr>
                <p:cNvSpPr/>
                <p:nvPr/>
              </p:nvSpPr>
              <p:spPr>
                <a:xfrm>
                  <a:off x="8878086" y="3464604"/>
                  <a:ext cx="372946" cy="372946"/>
                </a:xfrm>
                <a:custGeom>
                  <a:avLst/>
                  <a:gdLst>
                    <a:gd name="connsiteX0" fmla="*/ 372947 w 372946"/>
                    <a:gd name="connsiteY0" fmla="*/ 186473 h 372946"/>
                    <a:gd name="connsiteX1" fmla="*/ 186473 w 372946"/>
                    <a:gd name="connsiteY1" fmla="*/ 372947 h 372946"/>
                    <a:gd name="connsiteX2" fmla="*/ 0 w 372946"/>
                    <a:gd name="connsiteY2" fmla="*/ 186473 h 372946"/>
                    <a:gd name="connsiteX3" fmla="*/ 186473 w 372946"/>
                    <a:gd name="connsiteY3" fmla="*/ 0 h 372946"/>
                    <a:gd name="connsiteX4" fmla="*/ 372947 w 372946"/>
                    <a:gd name="connsiteY4" fmla="*/ 186473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946" h="372946">
                      <a:moveTo>
                        <a:pt x="372947" y="186473"/>
                      </a:moveTo>
                      <a:cubicBezTo>
                        <a:pt x="372947" y="289460"/>
                        <a:pt x="289460" y="372947"/>
                        <a:pt x="186473" y="372947"/>
                      </a:cubicBezTo>
                      <a:cubicBezTo>
                        <a:pt x="83487" y="372947"/>
                        <a:pt x="0" y="289460"/>
                        <a:pt x="0" y="186473"/>
                      </a:cubicBezTo>
                      <a:cubicBezTo>
                        <a:pt x="0" y="83487"/>
                        <a:pt x="83487" y="0"/>
                        <a:pt x="186473" y="0"/>
                      </a:cubicBezTo>
                      <a:cubicBezTo>
                        <a:pt x="289460" y="0"/>
                        <a:pt x="372947" y="83487"/>
                        <a:pt x="372947" y="186473"/>
                      </a:cubicBez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61" name="Freeform: Shape 146">
                  <a:extLst>
                    <a:ext uri="{FF2B5EF4-FFF2-40B4-BE49-F238E27FC236}">
                      <a16:creationId xmlns:a16="http://schemas.microsoft.com/office/drawing/2014/main" id="{EB9D6A9A-FD7C-4014-91E7-672AEE6D7449}"/>
                    </a:ext>
                  </a:extLst>
                </p:cNvPr>
                <p:cNvSpPr/>
                <p:nvPr/>
              </p:nvSpPr>
              <p:spPr>
                <a:xfrm>
                  <a:off x="8946848" y="3854529"/>
                  <a:ext cx="236588" cy="372946"/>
                </a:xfrm>
                <a:custGeom>
                  <a:avLst/>
                  <a:gdLst>
                    <a:gd name="connsiteX0" fmla="*/ 82748 w 236588"/>
                    <a:gd name="connsiteY0" fmla="*/ 256401 h 372946"/>
                    <a:gd name="connsiteX1" fmla="*/ 82748 w 236588"/>
                    <a:gd name="connsiteY1" fmla="*/ 372947 h 372946"/>
                    <a:gd name="connsiteX2" fmla="*/ 152675 w 236588"/>
                    <a:gd name="connsiteY2" fmla="*/ 372947 h 372946"/>
                    <a:gd name="connsiteX3" fmla="*/ 152675 w 236588"/>
                    <a:gd name="connsiteY3" fmla="*/ 256401 h 372946"/>
                    <a:gd name="connsiteX4" fmla="*/ 236588 w 236588"/>
                    <a:gd name="connsiteY4" fmla="*/ 13986 h 372946"/>
                    <a:gd name="connsiteX5" fmla="*/ 117711 w 236588"/>
                    <a:gd name="connsiteY5" fmla="*/ 0 h 372946"/>
                    <a:gd name="connsiteX6" fmla="*/ 0 w 236588"/>
                    <a:gd name="connsiteY6" fmla="*/ 13986 h 372946"/>
                    <a:gd name="connsiteX7" fmla="*/ 82748 w 236588"/>
                    <a:gd name="connsiteY7" fmla="*/ 256401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6588" h="372946">
                      <a:moveTo>
                        <a:pt x="82748" y="256401"/>
                      </a:moveTo>
                      <a:lnTo>
                        <a:pt x="82748" y="372947"/>
                      </a:lnTo>
                      <a:lnTo>
                        <a:pt x="152675" y="372947"/>
                      </a:lnTo>
                      <a:lnTo>
                        <a:pt x="152675" y="256401"/>
                      </a:lnTo>
                      <a:lnTo>
                        <a:pt x="236588" y="13986"/>
                      </a:lnTo>
                      <a:cubicBezTo>
                        <a:pt x="196962" y="4662"/>
                        <a:pt x="157337" y="0"/>
                        <a:pt x="117711" y="0"/>
                      </a:cubicBezTo>
                      <a:cubicBezTo>
                        <a:pt x="78086" y="0"/>
                        <a:pt x="38460" y="4662"/>
                        <a:pt x="0" y="13986"/>
                      </a:cubicBezTo>
                      <a:lnTo>
                        <a:pt x="82748" y="25640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62" name="Freeform: Shape 147">
                  <a:extLst>
                    <a:ext uri="{FF2B5EF4-FFF2-40B4-BE49-F238E27FC236}">
                      <a16:creationId xmlns:a16="http://schemas.microsoft.com/office/drawing/2014/main" id="{78C54BF7-7040-44B7-9A90-CAE831F2A555}"/>
                    </a:ext>
                  </a:extLst>
                </p:cNvPr>
                <p:cNvSpPr/>
                <p:nvPr/>
              </p:nvSpPr>
              <p:spPr>
                <a:xfrm>
                  <a:off x="9122832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65" name="Freeform: Shape 148">
                  <a:extLst>
                    <a:ext uri="{FF2B5EF4-FFF2-40B4-BE49-F238E27FC236}">
                      <a16:creationId xmlns:a16="http://schemas.microsoft.com/office/drawing/2014/main" id="{7F20E5E7-B11F-4CEA-BC04-B5C96DD7DFD8}"/>
                    </a:ext>
                  </a:extLst>
                </p:cNvPr>
                <p:cNvSpPr/>
                <p:nvPr/>
              </p:nvSpPr>
              <p:spPr>
                <a:xfrm flipH="1">
                  <a:off x="8695770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</p:grpSp>
        </p:grpSp>
        <p:pic>
          <p:nvPicPr>
            <p:cNvPr id="51" name="Graphic 142" descr="Employee badge">
              <a:extLst>
                <a:ext uri="{FF2B5EF4-FFF2-40B4-BE49-F238E27FC236}">
                  <a16:creationId xmlns:a16="http://schemas.microsoft.com/office/drawing/2014/main" id="{9F388964-1185-436B-97C9-00F0EB944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830666" y="2719419"/>
              <a:ext cx="272079" cy="258019"/>
            </a:xfrm>
            <a:prstGeom prst="rect">
              <a:avLst/>
            </a:prstGeom>
          </p:spPr>
        </p:pic>
      </p:grpSp>
      <p:grpSp>
        <p:nvGrpSpPr>
          <p:cNvPr id="67" name="Group 64" descr="Enllaç cap el model de declaració responsable disponible a la web d'ACCIÓ">
            <a:extLst>
              <a:ext uri="{FF2B5EF4-FFF2-40B4-BE49-F238E27FC236}">
                <a16:creationId xmlns:a16="http://schemas.microsoft.com/office/drawing/2014/main" id="{EF4CE830-9678-48A5-B545-1637A4CD0853}"/>
              </a:ext>
            </a:extLst>
          </p:cNvPr>
          <p:cNvGrpSpPr>
            <a:grpSpLocks noChangeAspect="1"/>
          </p:cNvGrpSpPr>
          <p:nvPr/>
        </p:nvGrpSpPr>
        <p:grpSpPr>
          <a:xfrm>
            <a:off x="5418253" y="2866001"/>
            <a:ext cx="308142" cy="308142"/>
            <a:chOff x="9381248" y="3637015"/>
            <a:chExt cx="684000" cy="68400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C311FD2-0CFC-4679-8A66-E5CA752073D3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pic>
          <p:nvPicPr>
            <p:cNvPr id="69" name="Graphic 66" descr="Link">
              <a:hlinkClick r:id="rId16"/>
              <a:extLst>
                <a:ext uri="{FF2B5EF4-FFF2-40B4-BE49-F238E27FC236}">
                  <a16:creationId xmlns:a16="http://schemas.microsoft.com/office/drawing/2014/main" id="{4B052EB2-6244-4AD6-A678-EAB26BBD0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70" name="TextBox 79">
            <a:extLst>
              <a:ext uri="{FF2B5EF4-FFF2-40B4-BE49-F238E27FC236}">
                <a16:creationId xmlns:a16="http://schemas.microsoft.com/office/drawing/2014/main" id="{5C194449-7D85-49D2-8D46-9EF936978049}"/>
              </a:ext>
            </a:extLst>
          </p:cNvPr>
          <p:cNvSpPr txBox="1"/>
          <p:nvPr/>
        </p:nvSpPr>
        <p:spPr>
          <a:xfrm>
            <a:off x="5822709" y="2864261"/>
            <a:ext cx="1189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dirty="0"/>
              <a:t>Model disponible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9C206D7-5770-4032-806A-267892D4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21594" y="3295460"/>
            <a:ext cx="426557" cy="42655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ACF4A2-2D60-458B-958C-662D12ED401F}"/>
              </a:ext>
            </a:extLst>
          </p:cNvPr>
          <p:cNvSpPr txBox="1">
            <a:spLocks/>
          </p:cNvSpPr>
          <p:nvPr/>
        </p:nvSpPr>
        <p:spPr>
          <a:xfrm>
            <a:off x="2791912" y="3348096"/>
            <a:ext cx="7428682" cy="109138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Declaracions responsables signades digitalment per la persona responsable legal </a:t>
            </a:r>
            <a:r>
              <a:rPr lang="ca-ES" sz="1350" dirty="0"/>
              <a:t>conforme:</a:t>
            </a:r>
          </a:p>
          <a:p>
            <a:pPr algn="just"/>
            <a:r>
              <a:rPr lang="ca-ES" sz="1350" b="1" dirty="0"/>
              <a:t>Declaració relativa a la no vinculació </a:t>
            </a:r>
            <a:r>
              <a:rPr lang="ca-ES" sz="1350" dirty="0"/>
              <a:t>entre l’empresa beneficiària i la proveïdora</a:t>
            </a:r>
          </a:p>
          <a:p>
            <a:pPr algn="just"/>
            <a:r>
              <a:rPr lang="ca-ES" sz="1350" b="1" dirty="0"/>
              <a:t>No concurrència </a:t>
            </a:r>
            <a:r>
              <a:rPr lang="ca-ES" sz="1350" dirty="0"/>
              <a:t>amb d’altres ajuts</a:t>
            </a:r>
          </a:p>
        </p:txBody>
      </p:sp>
      <p:sp>
        <p:nvSpPr>
          <p:cNvPr id="63" name="TextBox 79">
            <a:extLst>
              <a:ext uri="{FF2B5EF4-FFF2-40B4-BE49-F238E27FC236}">
                <a16:creationId xmlns:a16="http://schemas.microsoft.com/office/drawing/2014/main" id="{B8DEAAE4-C08D-416F-85D0-BD61EA6B7C58}"/>
              </a:ext>
            </a:extLst>
          </p:cNvPr>
          <p:cNvSpPr txBox="1"/>
          <p:nvPr/>
        </p:nvSpPr>
        <p:spPr>
          <a:xfrm>
            <a:off x="9130103" y="3722017"/>
            <a:ext cx="1189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dirty="0"/>
              <a:t>Model disponible</a:t>
            </a:r>
          </a:p>
        </p:txBody>
      </p:sp>
      <p:grpSp>
        <p:nvGrpSpPr>
          <p:cNvPr id="54" name="Group 64" descr="Enllaç cap el model de declaració responsable disponible a la web d'ACCIÓ">
            <a:extLst>
              <a:ext uri="{FF2B5EF4-FFF2-40B4-BE49-F238E27FC236}">
                <a16:creationId xmlns:a16="http://schemas.microsoft.com/office/drawing/2014/main" id="{561347D7-3818-435F-8765-57506F1FC20F}"/>
              </a:ext>
            </a:extLst>
          </p:cNvPr>
          <p:cNvGrpSpPr>
            <a:grpSpLocks noChangeAspect="1"/>
          </p:cNvGrpSpPr>
          <p:nvPr/>
        </p:nvGrpSpPr>
        <p:grpSpPr>
          <a:xfrm>
            <a:off x="8810397" y="3685706"/>
            <a:ext cx="308142" cy="308142"/>
            <a:chOff x="9381248" y="3637015"/>
            <a:chExt cx="684000" cy="68400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F9E7E4E-B205-4239-AEB3-33D834C0AF5D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pic>
          <p:nvPicPr>
            <p:cNvPr id="56" name="Graphic 66" descr="Link">
              <a:hlinkClick r:id="rId17"/>
              <a:extLst>
                <a:ext uri="{FF2B5EF4-FFF2-40B4-BE49-F238E27FC236}">
                  <a16:creationId xmlns:a16="http://schemas.microsoft.com/office/drawing/2014/main" id="{A87E716F-5476-4192-BA5F-04375EE23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64" name="TextBox 79">
            <a:extLst>
              <a:ext uri="{FF2B5EF4-FFF2-40B4-BE49-F238E27FC236}">
                <a16:creationId xmlns:a16="http://schemas.microsoft.com/office/drawing/2014/main" id="{A8A07F60-7BE6-4354-B20F-B8979AAF7206}"/>
              </a:ext>
            </a:extLst>
          </p:cNvPr>
          <p:cNvSpPr txBox="1"/>
          <p:nvPr/>
        </p:nvSpPr>
        <p:spPr>
          <a:xfrm>
            <a:off x="6061434" y="4077456"/>
            <a:ext cx="1189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dirty="0"/>
              <a:t>Model disponible</a:t>
            </a:r>
          </a:p>
        </p:txBody>
      </p:sp>
      <p:grpSp>
        <p:nvGrpSpPr>
          <p:cNvPr id="57" name="Group 64" descr="Enllaç cap el model de declaració responsable disponible a la web d'ACCIÓ">
            <a:extLst>
              <a:ext uri="{FF2B5EF4-FFF2-40B4-BE49-F238E27FC236}">
                <a16:creationId xmlns:a16="http://schemas.microsoft.com/office/drawing/2014/main" id="{B7756A66-F926-49E0-834E-1B5D594AB60D}"/>
              </a:ext>
            </a:extLst>
          </p:cNvPr>
          <p:cNvGrpSpPr>
            <a:grpSpLocks noChangeAspect="1"/>
          </p:cNvGrpSpPr>
          <p:nvPr/>
        </p:nvGrpSpPr>
        <p:grpSpPr>
          <a:xfrm>
            <a:off x="5709531" y="4045392"/>
            <a:ext cx="308142" cy="308142"/>
            <a:chOff x="9381248" y="3637015"/>
            <a:chExt cx="684000" cy="68400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CB12940-905A-4040-8F2B-BDC3A65AE0F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pic>
          <p:nvPicPr>
            <p:cNvPr id="59" name="Graphic 66" descr="Link">
              <a:hlinkClick r:id="rId18"/>
              <a:extLst>
                <a:ext uri="{FF2B5EF4-FFF2-40B4-BE49-F238E27FC236}">
                  <a16:creationId xmlns:a16="http://schemas.microsoft.com/office/drawing/2014/main" id="{D959F715-5D5E-438B-8DAE-33B7A4206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grpSp>
        <p:nvGrpSpPr>
          <p:cNvPr id="80" name="Group 20">
            <a:extLst>
              <a:ext uri="{FF2B5EF4-FFF2-40B4-BE49-F238E27FC236}">
                <a16:creationId xmlns:a16="http://schemas.microsoft.com/office/drawing/2014/main" id="{2031CD62-2835-487E-B3C1-62BB641B8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725136" y="4090173"/>
            <a:ext cx="640792" cy="623248"/>
            <a:chOff x="731578" y="1599665"/>
            <a:chExt cx="1489108" cy="1448339"/>
          </a:xfrm>
        </p:grpSpPr>
        <p:grpSp>
          <p:nvGrpSpPr>
            <p:cNvPr id="81" name="Group 21">
              <a:extLst>
                <a:ext uri="{FF2B5EF4-FFF2-40B4-BE49-F238E27FC236}">
                  <a16:creationId xmlns:a16="http://schemas.microsoft.com/office/drawing/2014/main" id="{7CC3CA0B-88E0-4B4B-B542-C89987D1B25A}"/>
                </a:ext>
              </a:extLst>
            </p:cNvPr>
            <p:cNvGrpSpPr/>
            <p:nvPr/>
          </p:nvGrpSpPr>
          <p:grpSpPr>
            <a:xfrm>
              <a:off x="731578" y="1599665"/>
              <a:ext cx="1489108" cy="1448339"/>
              <a:chOff x="731578" y="1599665"/>
              <a:chExt cx="1489108" cy="1448339"/>
            </a:xfrm>
          </p:grpSpPr>
          <p:sp>
            <p:nvSpPr>
              <p:cNvPr id="88" name="Flowchart: Delay 23">
                <a:extLst>
                  <a:ext uri="{FF2B5EF4-FFF2-40B4-BE49-F238E27FC236}">
                    <a16:creationId xmlns:a16="http://schemas.microsoft.com/office/drawing/2014/main" id="{8B19E9FD-AB35-4658-9BDD-5D40FABD2D02}"/>
                  </a:ext>
                </a:extLst>
              </p:cNvPr>
              <p:cNvSpPr/>
              <p:nvPr/>
            </p:nvSpPr>
            <p:spPr>
              <a:xfrm rot="16200000">
                <a:off x="1120025" y="1951505"/>
                <a:ext cx="708052" cy="1484945"/>
              </a:xfrm>
              <a:prstGeom prst="flowChartDelay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/>
              </a:p>
            </p:txBody>
          </p:sp>
          <p:grpSp>
            <p:nvGrpSpPr>
              <p:cNvPr id="89" name="Group 24">
                <a:extLst>
                  <a:ext uri="{FF2B5EF4-FFF2-40B4-BE49-F238E27FC236}">
                    <a16:creationId xmlns:a16="http://schemas.microsoft.com/office/drawing/2014/main" id="{DB4329BC-36BD-4775-A9B8-9E7DA0706060}"/>
                  </a:ext>
                </a:extLst>
              </p:cNvPr>
              <p:cNvGrpSpPr/>
              <p:nvPr/>
            </p:nvGrpSpPr>
            <p:grpSpPr>
              <a:xfrm>
                <a:off x="735739" y="1599665"/>
                <a:ext cx="1484947" cy="1448339"/>
                <a:chOff x="8695770" y="3464604"/>
                <a:chExt cx="741735" cy="762871"/>
              </a:xfrm>
              <a:solidFill>
                <a:srgbClr val="798BBC"/>
              </a:solidFill>
            </p:grpSpPr>
            <p:sp>
              <p:nvSpPr>
                <p:cNvPr id="90" name="Freeform: Shape 25">
                  <a:extLst>
                    <a:ext uri="{FF2B5EF4-FFF2-40B4-BE49-F238E27FC236}">
                      <a16:creationId xmlns:a16="http://schemas.microsoft.com/office/drawing/2014/main" id="{5CB8545E-8597-4BA6-84FD-6D4E80353F8D}"/>
                    </a:ext>
                  </a:extLst>
                </p:cNvPr>
                <p:cNvSpPr/>
                <p:nvPr/>
              </p:nvSpPr>
              <p:spPr>
                <a:xfrm>
                  <a:off x="8878086" y="3464604"/>
                  <a:ext cx="372946" cy="372946"/>
                </a:xfrm>
                <a:custGeom>
                  <a:avLst/>
                  <a:gdLst>
                    <a:gd name="connsiteX0" fmla="*/ 372947 w 372946"/>
                    <a:gd name="connsiteY0" fmla="*/ 186473 h 372946"/>
                    <a:gd name="connsiteX1" fmla="*/ 186473 w 372946"/>
                    <a:gd name="connsiteY1" fmla="*/ 372947 h 372946"/>
                    <a:gd name="connsiteX2" fmla="*/ 0 w 372946"/>
                    <a:gd name="connsiteY2" fmla="*/ 186473 h 372946"/>
                    <a:gd name="connsiteX3" fmla="*/ 186473 w 372946"/>
                    <a:gd name="connsiteY3" fmla="*/ 0 h 372946"/>
                    <a:gd name="connsiteX4" fmla="*/ 372947 w 372946"/>
                    <a:gd name="connsiteY4" fmla="*/ 186473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946" h="372946">
                      <a:moveTo>
                        <a:pt x="372947" y="186473"/>
                      </a:moveTo>
                      <a:cubicBezTo>
                        <a:pt x="372947" y="289460"/>
                        <a:pt x="289460" y="372947"/>
                        <a:pt x="186473" y="372947"/>
                      </a:cubicBezTo>
                      <a:cubicBezTo>
                        <a:pt x="83487" y="372947"/>
                        <a:pt x="0" y="289460"/>
                        <a:pt x="0" y="186473"/>
                      </a:cubicBezTo>
                      <a:cubicBezTo>
                        <a:pt x="0" y="83487"/>
                        <a:pt x="83487" y="0"/>
                        <a:pt x="186473" y="0"/>
                      </a:cubicBezTo>
                      <a:cubicBezTo>
                        <a:pt x="289460" y="0"/>
                        <a:pt x="372947" y="83487"/>
                        <a:pt x="372947" y="186473"/>
                      </a:cubicBez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91" name="Freeform: Shape 27">
                  <a:extLst>
                    <a:ext uri="{FF2B5EF4-FFF2-40B4-BE49-F238E27FC236}">
                      <a16:creationId xmlns:a16="http://schemas.microsoft.com/office/drawing/2014/main" id="{BC5B4309-17E7-4393-83E1-3BDD4D3AF202}"/>
                    </a:ext>
                  </a:extLst>
                </p:cNvPr>
                <p:cNvSpPr/>
                <p:nvPr/>
              </p:nvSpPr>
              <p:spPr>
                <a:xfrm>
                  <a:off x="8946848" y="3854529"/>
                  <a:ext cx="236588" cy="372946"/>
                </a:xfrm>
                <a:custGeom>
                  <a:avLst/>
                  <a:gdLst>
                    <a:gd name="connsiteX0" fmla="*/ 82748 w 236588"/>
                    <a:gd name="connsiteY0" fmla="*/ 256401 h 372946"/>
                    <a:gd name="connsiteX1" fmla="*/ 82748 w 236588"/>
                    <a:gd name="connsiteY1" fmla="*/ 372947 h 372946"/>
                    <a:gd name="connsiteX2" fmla="*/ 152675 w 236588"/>
                    <a:gd name="connsiteY2" fmla="*/ 372947 h 372946"/>
                    <a:gd name="connsiteX3" fmla="*/ 152675 w 236588"/>
                    <a:gd name="connsiteY3" fmla="*/ 256401 h 372946"/>
                    <a:gd name="connsiteX4" fmla="*/ 236588 w 236588"/>
                    <a:gd name="connsiteY4" fmla="*/ 13986 h 372946"/>
                    <a:gd name="connsiteX5" fmla="*/ 117711 w 236588"/>
                    <a:gd name="connsiteY5" fmla="*/ 0 h 372946"/>
                    <a:gd name="connsiteX6" fmla="*/ 0 w 236588"/>
                    <a:gd name="connsiteY6" fmla="*/ 13986 h 372946"/>
                    <a:gd name="connsiteX7" fmla="*/ 82748 w 236588"/>
                    <a:gd name="connsiteY7" fmla="*/ 256401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6588" h="372946">
                      <a:moveTo>
                        <a:pt x="82748" y="256401"/>
                      </a:moveTo>
                      <a:lnTo>
                        <a:pt x="82748" y="372947"/>
                      </a:lnTo>
                      <a:lnTo>
                        <a:pt x="152675" y="372947"/>
                      </a:lnTo>
                      <a:lnTo>
                        <a:pt x="152675" y="256401"/>
                      </a:lnTo>
                      <a:lnTo>
                        <a:pt x="236588" y="13986"/>
                      </a:lnTo>
                      <a:cubicBezTo>
                        <a:pt x="196962" y="4662"/>
                        <a:pt x="157337" y="0"/>
                        <a:pt x="117711" y="0"/>
                      </a:cubicBezTo>
                      <a:cubicBezTo>
                        <a:pt x="78086" y="0"/>
                        <a:pt x="38460" y="4662"/>
                        <a:pt x="0" y="13986"/>
                      </a:cubicBezTo>
                      <a:lnTo>
                        <a:pt x="82748" y="25640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1609" cap="flat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92" name="Freeform: Shape 28">
                  <a:extLst>
                    <a:ext uri="{FF2B5EF4-FFF2-40B4-BE49-F238E27FC236}">
                      <a16:creationId xmlns:a16="http://schemas.microsoft.com/office/drawing/2014/main" id="{5872E500-B6FD-44FE-B7AE-04745C253811}"/>
                    </a:ext>
                  </a:extLst>
                </p:cNvPr>
                <p:cNvSpPr/>
                <p:nvPr/>
              </p:nvSpPr>
              <p:spPr>
                <a:xfrm>
                  <a:off x="9122832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93" name="Freeform: Shape 29">
                  <a:extLst>
                    <a:ext uri="{FF2B5EF4-FFF2-40B4-BE49-F238E27FC236}">
                      <a16:creationId xmlns:a16="http://schemas.microsoft.com/office/drawing/2014/main" id="{5F9E88DC-A619-4C9B-8E2C-F2951000A6F0}"/>
                    </a:ext>
                  </a:extLst>
                </p:cNvPr>
                <p:cNvSpPr/>
                <p:nvPr/>
              </p:nvSpPr>
              <p:spPr>
                <a:xfrm flipH="1">
                  <a:off x="8695770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</p:grpSp>
        </p:grpSp>
        <p:pic>
          <p:nvPicPr>
            <p:cNvPr id="82" name="Graphic 49" descr="Employee badge">
              <a:extLst>
                <a:ext uri="{FF2B5EF4-FFF2-40B4-BE49-F238E27FC236}">
                  <a16:creationId xmlns:a16="http://schemas.microsoft.com/office/drawing/2014/main" id="{672DF715-9D4C-405E-B3EE-E8EDCDBD9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830666" y="2719420"/>
              <a:ext cx="272079" cy="258020"/>
            </a:xfrm>
            <a:prstGeom prst="rect">
              <a:avLst/>
            </a:prstGeom>
          </p:spPr>
        </p:pic>
      </p:grpSp>
      <p:pic>
        <p:nvPicPr>
          <p:cNvPr id="94" name="Graphic 51">
            <a:extLst>
              <a:ext uri="{FF2B5EF4-FFF2-40B4-BE49-F238E27FC236}">
                <a16:creationId xmlns:a16="http://schemas.microsoft.com/office/drawing/2014/main" id="{FFBBE3D1-B76A-40DC-825F-8C275C2F2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547543" y="4235555"/>
            <a:ext cx="592005" cy="592005"/>
          </a:xfrm>
          <a:prstGeom prst="rect">
            <a:avLst/>
          </a:prstGeom>
        </p:spPr>
      </p:pic>
      <p:pic>
        <p:nvPicPr>
          <p:cNvPr id="96" name="Graphic 66">
            <a:extLst>
              <a:ext uri="{FF2B5EF4-FFF2-40B4-BE49-F238E27FC236}">
                <a16:creationId xmlns:a16="http://schemas.microsoft.com/office/drawing/2014/main" id="{3FFD063A-5B14-4AFF-B3C2-0CA4FF810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8468716" y="4233135"/>
            <a:ext cx="367615" cy="394994"/>
          </a:xfrm>
          <a:prstGeom prst="rect">
            <a:avLst/>
          </a:prstGeom>
        </p:spPr>
      </p:pic>
      <p:pic>
        <p:nvPicPr>
          <p:cNvPr id="97" name="Graphic 16">
            <a:extLst>
              <a:ext uri="{FF2B5EF4-FFF2-40B4-BE49-F238E27FC236}">
                <a16:creationId xmlns:a16="http://schemas.microsoft.com/office/drawing/2014/main" id="{B7AAB90E-9235-4F56-BA59-35FB46234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55528" y="4971716"/>
            <a:ext cx="426557" cy="426557"/>
          </a:xfrm>
          <a:prstGeom prst="rect">
            <a:avLst/>
          </a:prstGeom>
        </p:spPr>
      </p:pic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12BE2D11-C53A-4CB2-813D-838FA17D1EA4}"/>
              </a:ext>
            </a:extLst>
          </p:cNvPr>
          <p:cNvSpPr txBox="1">
            <a:spLocks/>
          </p:cNvSpPr>
          <p:nvPr/>
        </p:nvSpPr>
        <p:spPr>
          <a:xfrm>
            <a:off x="2816119" y="5024594"/>
            <a:ext cx="8356705" cy="510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Si s’escau, memòria justificativa de les desviacions </a:t>
            </a:r>
            <a:r>
              <a:rPr lang="ca-ES" sz="1350" dirty="0"/>
              <a:t>entre l’actuació justificada i la inicialment subvencionada</a:t>
            </a:r>
          </a:p>
        </p:txBody>
      </p:sp>
      <p:grpSp>
        <p:nvGrpSpPr>
          <p:cNvPr id="99" name="Group 20">
            <a:extLst>
              <a:ext uri="{FF2B5EF4-FFF2-40B4-BE49-F238E27FC236}">
                <a16:creationId xmlns:a16="http://schemas.microsoft.com/office/drawing/2014/main" id="{89C18838-4D6A-4CD8-8552-D79BC76D5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742880" y="5335263"/>
            <a:ext cx="640792" cy="623248"/>
            <a:chOff x="731578" y="1599665"/>
            <a:chExt cx="1489108" cy="1448339"/>
          </a:xfrm>
        </p:grpSpPr>
        <p:grpSp>
          <p:nvGrpSpPr>
            <p:cNvPr id="100" name="Group 21">
              <a:extLst>
                <a:ext uri="{FF2B5EF4-FFF2-40B4-BE49-F238E27FC236}">
                  <a16:creationId xmlns:a16="http://schemas.microsoft.com/office/drawing/2014/main" id="{B07ED5DD-1BD4-41F1-8396-8947C81AC2E0}"/>
                </a:ext>
              </a:extLst>
            </p:cNvPr>
            <p:cNvGrpSpPr/>
            <p:nvPr/>
          </p:nvGrpSpPr>
          <p:grpSpPr>
            <a:xfrm>
              <a:off x="731578" y="1599665"/>
              <a:ext cx="1489108" cy="1448339"/>
              <a:chOff x="731578" y="1599665"/>
              <a:chExt cx="1489108" cy="1448339"/>
            </a:xfrm>
          </p:grpSpPr>
          <p:sp>
            <p:nvSpPr>
              <p:cNvPr id="102" name="Flowchart: Delay 23">
                <a:extLst>
                  <a:ext uri="{FF2B5EF4-FFF2-40B4-BE49-F238E27FC236}">
                    <a16:creationId xmlns:a16="http://schemas.microsoft.com/office/drawing/2014/main" id="{473EC512-DAB0-4AFB-B096-99D25FF962FE}"/>
                  </a:ext>
                </a:extLst>
              </p:cNvPr>
              <p:cNvSpPr/>
              <p:nvPr/>
            </p:nvSpPr>
            <p:spPr>
              <a:xfrm rot="16200000">
                <a:off x="1120025" y="1951505"/>
                <a:ext cx="708052" cy="1484945"/>
              </a:xfrm>
              <a:prstGeom prst="flowChartDelay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/>
              </a:p>
            </p:txBody>
          </p:sp>
          <p:grpSp>
            <p:nvGrpSpPr>
              <p:cNvPr id="103" name="Group 24">
                <a:extLst>
                  <a:ext uri="{FF2B5EF4-FFF2-40B4-BE49-F238E27FC236}">
                    <a16:creationId xmlns:a16="http://schemas.microsoft.com/office/drawing/2014/main" id="{137BB02C-6F8F-4EC0-AFBB-BD34F2D0BE64}"/>
                  </a:ext>
                </a:extLst>
              </p:cNvPr>
              <p:cNvGrpSpPr/>
              <p:nvPr/>
            </p:nvGrpSpPr>
            <p:grpSpPr>
              <a:xfrm>
                <a:off x="735739" y="1599665"/>
                <a:ext cx="1484947" cy="1448339"/>
                <a:chOff x="8695770" y="3464604"/>
                <a:chExt cx="741735" cy="762871"/>
              </a:xfrm>
              <a:solidFill>
                <a:srgbClr val="798BBC"/>
              </a:solidFill>
            </p:grpSpPr>
            <p:sp>
              <p:nvSpPr>
                <p:cNvPr id="104" name="Freeform: Shape 25">
                  <a:extLst>
                    <a:ext uri="{FF2B5EF4-FFF2-40B4-BE49-F238E27FC236}">
                      <a16:creationId xmlns:a16="http://schemas.microsoft.com/office/drawing/2014/main" id="{CB4268B5-6007-43C8-B1E6-E4CDA8D169DD}"/>
                    </a:ext>
                  </a:extLst>
                </p:cNvPr>
                <p:cNvSpPr/>
                <p:nvPr/>
              </p:nvSpPr>
              <p:spPr>
                <a:xfrm>
                  <a:off x="8878086" y="3464604"/>
                  <a:ext cx="372946" cy="372946"/>
                </a:xfrm>
                <a:custGeom>
                  <a:avLst/>
                  <a:gdLst>
                    <a:gd name="connsiteX0" fmla="*/ 372947 w 372946"/>
                    <a:gd name="connsiteY0" fmla="*/ 186473 h 372946"/>
                    <a:gd name="connsiteX1" fmla="*/ 186473 w 372946"/>
                    <a:gd name="connsiteY1" fmla="*/ 372947 h 372946"/>
                    <a:gd name="connsiteX2" fmla="*/ 0 w 372946"/>
                    <a:gd name="connsiteY2" fmla="*/ 186473 h 372946"/>
                    <a:gd name="connsiteX3" fmla="*/ 186473 w 372946"/>
                    <a:gd name="connsiteY3" fmla="*/ 0 h 372946"/>
                    <a:gd name="connsiteX4" fmla="*/ 372947 w 372946"/>
                    <a:gd name="connsiteY4" fmla="*/ 186473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946" h="372946">
                      <a:moveTo>
                        <a:pt x="372947" y="186473"/>
                      </a:moveTo>
                      <a:cubicBezTo>
                        <a:pt x="372947" y="289460"/>
                        <a:pt x="289460" y="372947"/>
                        <a:pt x="186473" y="372947"/>
                      </a:cubicBezTo>
                      <a:cubicBezTo>
                        <a:pt x="83487" y="372947"/>
                        <a:pt x="0" y="289460"/>
                        <a:pt x="0" y="186473"/>
                      </a:cubicBezTo>
                      <a:cubicBezTo>
                        <a:pt x="0" y="83487"/>
                        <a:pt x="83487" y="0"/>
                        <a:pt x="186473" y="0"/>
                      </a:cubicBezTo>
                      <a:cubicBezTo>
                        <a:pt x="289460" y="0"/>
                        <a:pt x="372947" y="83487"/>
                        <a:pt x="372947" y="186473"/>
                      </a:cubicBez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105" name="Freeform: Shape 27">
                  <a:extLst>
                    <a:ext uri="{FF2B5EF4-FFF2-40B4-BE49-F238E27FC236}">
                      <a16:creationId xmlns:a16="http://schemas.microsoft.com/office/drawing/2014/main" id="{60941F8D-781D-4AA1-8D95-DC829FDC2891}"/>
                    </a:ext>
                  </a:extLst>
                </p:cNvPr>
                <p:cNvSpPr/>
                <p:nvPr/>
              </p:nvSpPr>
              <p:spPr>
                <a:xfrm>
                  <a:off x="8946848" y="3854529"/>
                  <a:ext cx="236588" cy="372946"/>
                </a:xfrm>
                <a:custGeom>
                  <a:avLst/>
                  <a:gdLst>
                    <a:gd name="connsiteX0" fmla="*/ 82748 w 236588"/>
                    <a:gd name="connsiteY0" fmla="*/ 256401 h 372946"/>
                    <a:gd name="connsiteX1" fmla="*/ 82748 w 236588"/>
                    <a:gd name="connsiteY1" fmla="*/ 372947 h 372946"/>
                    <a:gd name="connsiteX2" fmla="*/ 152675 w 236588"/>
                    <a:gd name="connsiteY2" fmla="*/ 372947 h 372946"/>
                    <a:gd name="connsiteX3" fmla="*/ 152675 w 236588"/>
                    <a:gd name="connsiteY3" fmla="*/ 256401 h 372946"/>
                    <a:gd name="connsiteX4" fmla="*/ 236588 w 236588"/>
                    <a:gd name="connsiteY4" fmla="*/ 13986 h 372946"/>
                    <a:gd name="connsiteX5" fmla="*/ 117711 w 236588"/>
                    <a:gd name="connsiteY5" fmla="*/ 0 h 372946"/>
                    <a:gd name="connsiteX6" fmla="*/ 0 w 236588"/>
                    <a:gd name="connsiteY6" fmla="*/ 13986 h 372946"/>
                    <a:gd name="connsiteX7" fmla="*/ 82748 w 236588"/>
                    <a:gd name="connsiteY7" fmla="*/ 256401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6588" h="372946">
                      <a:moveTo>
                        <a:pt x="82748" y="256401"/>
                      </a:moveTo>
                      <a:lnTo>
                        <a:pt x="82748" y="372947"/>
                      </a:lnTo>
                      <a:lnTo>
                        <a:pt x="152675" y="372947"/>
                      </a:lnTo>
                      <a:lnTo>
                        <a:pt x="152675" y="256401"/>
                      </a:lnTo>
                      <a:lnTo>
                        <a:pt x="236588" y="13986"/>
                      </a:lnTo>
                      <a:cubicBezTo>
                        <a:pt x="196962" y="4662"/>
                        <a:pt x="157337" y="0"/>
                        <a:pt x="117711" y="0"/>
                      </a:cubicBezTo>
                      <a:cubicBezTo>
                        <a:pt x="78086" y="0"/>
                        <a:pt x="38460" y="4662"/>
                        <a:pt x="0" y="13986"/>
                      </a:cubicBezTo>
                      <a:lnTo>
                        <a:pt x="82748" y="25640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1609" cap="flat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106" name="Freeform: Shape 28">
                  <a:extLst>
                    <a:ext uri="{FF2B5EF4-FFF2-40B4-BE49-F238E27FC236}">
                      <a16:creationId xmlns:a16="http://schemas.microsoft.com/office/drawing/2014/main" id="{07A28881-7C86-4D59-B67F-409CB9A7603E}"/>
                    </a:ext>
                  </a:extLst>
                </p:cNvPr>
                <p:cNvSpPr/>
                <p:nvPr/>
              </p:nvSpPr>
              <p:spPr>
                <a:xfrm>
                  <a:off x="9122832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107" name="Freeform: Shape 29">
                  <a:extLst>
                    <a:ext uri="{FF2B5EF4-FFF2-40B4-BE49-F238E27FC236}">
                      <a16:creationId xmlns:a16="http://schemas.microsoft.com/office/drawing/2014/main" id="{2E7DB841-E8A7-47F0-AC24-5B434B5FD679}"/>
                    </a:ext>
                  </a:extLst>
                </p:cNvPr>
                <p:cNvSpPr/>
                <p:nvPr/>
              </p:nvSpPr>
              <p:spPr>
                <a:xfrm flipH="1">
                  <a:off x="8695770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</p:grpSp>
        </p:grpSp>
        <p:pic>
          <p:nvPicPr>
            <p:cNvPr id="101" name="Graphic 49" descr="Employee badge">
              <a:extLst>
                <a:ext uri="{FF2B5EF4-FFF2-40B4-BE49-F238E27FC236}">
                  <a16:creationId xmlns:a16="http://schemas.microsoft.com/office/drawing/2014/main" id="{82C92227-16BF-4E61-A708-74AB91019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830666" y="2719420"/>
              <a:ext cx="272079" cy="258020"/>
            </a:xfrm>
            <a:prstGeom prst="rect">
              <a:avLst/>
            </a:prstGeom>
          </p:spPr>
        </p:pic>
      </p:grpSp>
      <p:pic>
        <p:nvPicPr>
          <p:cNvPr id="108" name="Graphic 51">
            <a:extLst>
              <a:ext uri="{FF2B5EF4-FFF2-40B4-BE49-F238E27FC236}">
                <a16:creationId xmlns:a16="http://schemas.microsoft.com/office/drawing/2014/main" id="{942D1CA3-4855-4EBE-B18E-BDDDF4A7D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612965" y="5516189"/>
            <a:ext cx="592005" cy="592005"/>
          </a:xfrm>
          <a:prstGeom prst="rect">
            <a:avLst/>
          </a:prstGeom>
        </p:spPr>
      </p:pic>
      <p:pic>
        <p:nvPicPr>
          <p:cNvPr id="109" name="Graphic 66">
            <a:extLst>
              <a:ext uri="{FF2B5EF4-FFF2-40B4-BE49-F238E27FC236}">
                <a16:creationId xmlns:a16="http://schemas.microsoft.com/office/drawing/2014/main" id="{7175286F-2ECC-495A-9C89-8C23E64C9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8539051" y="5513168"/>
            <a:ext cx="367615" cy="394994"/>
          </a:xfrm>
          <a:prstGeom prst="rect">
            <a:avLst/>
          </a:prstGeom>
        </p:spPr>
      </p:pic>
      <p:pic>
        <p:nvPicPr>
          <p:cNvPr id="87" name="Graphic 79">
            <a:hlinkClick r:id="rId19" action="ppaction://hlinksldjump"/>
            <a:extLst>
              <a:ext uri="{FF2B5EF4-FFF2-40B4-BE49-F238E27FC236}">
                <a16:creationId xmlns:a16="http://schemas.microsoft.com/office/drawing/2014/main" id="{EDF1EB9F-053B-4A6F-9D81-35E1AE3A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0" y="5646887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B8D04A41-F3E6-442F-9852-2AF844C52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reflexió cadena valor automoció      Versió 1, 28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029699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id="{DD21BB05-9E40-481C-B187-12827CD36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38" name="Content Placeholder 6">
            <a:extLst>
              <a:ext uri="{FF2B5EF4-FFF2-40B4-BE49-F238E27FC236}">
                <a16:creationId xmlns:a16="http://schemas.microsoft.com/office/drawing/2014/main" id="{E1D2AE48-B26E-435D-B165-47417B73D64A}"/>
              </a:ext>
            </a:extLst>
          </p:cNvPr>
          <p:cNvSpPr txBox="1">
            <a:spLocks/>
          </p:cNvSpPr>
          <p:nvPr/>
        </p:nvSpPr>
        <p:spPr>
          <a:xfrm>
            <a:off x="8828287" y="1277386"/>
            <a:ext cx="3139300" cy="46800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</a:t>
            </a:r>
            <a:r>
              <a:rPr lang="ca-ES" sz="1050" dirty="0"/>
              <a:t>la base reguladora 4.5</a:t>
            </a:r>
          </a:p>
        </p:txBody>
      </p:sp>
      <p:grpSp>
        <p:nvGrpSpPr>
          <p:cNvPr id="26" name="Group 5" descr="Enllaç cap a les bases reguladores">
            <a:extLst>
              <a:ext uri="{FF2B5EF4-FFF2-40B4-BE49-F238E27FC236}">
                <a16:creationId xmlns:a16="http://schemas.microsoft.com/office/drawing/2014/main" id="{7BE3F31C-1A43-4340-92E4-E4C06724E69F}"/>
              </a:ext>
            </a:extLst>
          </p:cNvPr>
          <p:cNvGrpSpPr>
            <a:grpSpLocks noChangeAspect="1"/>
          </p:cNvGrpSpPr>
          <p:nvPr/>
        </p:nvGrpSpPr>
        <p:grpSpPr>
          <a:xfrm>
            <a:off x="8458226" y="1272236"/>
            <a:ext cx="378105" cy="378105"/>
            <a:chOff x="9381248" y="3637015"/>
            <a:chExt cx="684000" cy="684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A9F21A8-88F8-4EB6-88C2-4CA5A1214F7F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9" name="Graphic 7" descr="Link">
              <a:hlinkClick r:id="rId2"/>
              <a:extLst>
                <a:ext uri="{FF2B5EF4-FFF2-40B4-BE49-F238E27FC236}">
                  <a16:creationId xmlns:a16="http://schemas.microsoft.com/office/drawing/2014/main" id="{EF3208C4-1053-485F-A3D2-E39590BFE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21DBFD-B961-4607-9531-99E43B011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61" y="1807612"/>
            <a:ext cx="10707651" cy="5856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a-ES" sz="1500" dirty="0"/>
              <a:t>Quan la </a:t>
            </a:r>
            <a:r>
              <a:rPr lang="ca-ES" sz="1500" b="1" dirty="0"/>
              <a:t>despesa sigui igual o superior a 15.000 € (sense IVA)</a:t>
            </a:r>
            <a:r>
              <a:rPr lang="ca-ES" sz="1500" dirty="0"/>
              <a:t> d’acord amb la Llei de contractes del sector públic, l’empresa ha d’aportar:</a:t>
            </a:r>
          </a:p>
        </p:txBody>
      </p:sp>
      <p:pic>
        <p:nvPicPr>
          <p:cNvPr id="37" name="Graphic 5">
            <a:extLst>
              <a:ext uri="{FF2B5EF4-FFF2-40B4-BE49-F238E27FC236}">
                <a16:creationId xmlns:a16="http://schemas.microsoft.com/office/drawing/2014/main" id="{E227C324-6ADF-4E29-A4E1-C0242AB59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3807" y="2448502"/>
            <a:ext cx="1247711" cy="1247711"/>
          </a:xfrm>
          <a:prstGeom prst="rect">
            <a:avLst/>
          </a:prstGeom>
        </p:spPr>
      </p:pic>
      <p:sp>
        <p:nvSpPr>
          <p:cNvPr id="42" name="TextBox 7">
            <a:extLst>
              <a:ext uri="{FF2B5EF4-FFF2-40B4-BE49-F238E27FC236}">
                <a16:creationId xmlns:a16="http://schemas.microsoft.com/office/drawing/2014/main" id="{2E02FDB3-82A2-41C7-A0AF-2A831E431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90309" y="3747821"/>
            <a:ext cx="2022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Documentació general</a:t>
            </a:r>
          </a:p>
          <a:p>
            <a:pPr algn="ctr"/>
            <a:r>
              <a:rPr lang="ca-ES" b="1" dirty="0"/>
              <a:t>-</a:t>
            </a:r>
          </a:p>
          <a:p>
            <a:pPr algn="ctr"/>
            <a:r>
              <a:rPr lang="ca-ES" b="1" dirty="0"/>
              <a:t>Contractació</a:t>
            </a:r>
          </a:p>
        </p:txBody>
      </p:sp>
      <p:cxnSp>
        <p:nvCxnSpPr>
          <p:cNvPr id="40" name="Straight Connector 6">
            <a:extLst>
              <a:ext uri="{FF2B5EF4-FFF2-40B4-BE49-F238E27FC236}">
                <a16:creationId xmlns:a16="http://schemas.microsoft.com/office/drawing/2014/main" id="{018DC26F-7435-4FD4-9D59-D2CD81D51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180848" y="2334896"/>
            <a:ext cx="9798" cy="303645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1AEF27AB-81EB-4FF9-9B6B-A78544E7B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12503" y="2313307"/>
            <a:ext cx="426557" cy="4265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7572D-FF8B-4073-8B69-BAA07CF57EA7}"/>
              </a:ext>
            </a:extLst>
          </p:cNvPr>
          <p:cNvSpPr txBox="1">
            <a:spLocks/>
          </p:cNvSpPr>
          <p:nvPr/>
        </p:nvSpPr>
        <p:spPr>
          <a:xfrm>
            <a:off x="2735282" y="2381039"/>
            <a:ext cx="7496342" cy="4917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Com a mínim </a:t>
            </a:r>
            <a:r>
              <a:rPr lang="ca-ES" sz="1350" b="1" dirty="0"/>
              <a:t>tres pressupostos </a:t>
            </a:r>
            <a:r>
              <a:rPr lang="ca-ES" sz="1350" dirty="0"/>
              <a:t>de diferents </a:t>
            </a:r>
            <a:r>
              <a:rPr lang="ca-ES" sz="1350" b="1" dirty="0"/>
              <a:t>proveïdors acreditats </a:t>
            </a:r>
            <a:r>
              <a:rPr lang="ca-ES" sz="1350" dirty="0"/>
              <a:t>amb anterioritat a la contractació</a:t>
            </a:r>
          </a:p>
        </p:txBody>
      </p:sp>
      <p:pic>
        <p:nvPicPr>
          <p:cNvPr id="34" name="Graphic 62">
            <a:extLst>
              <a:ext uri="{FF2B5EF4-FFF2-40B4-BE49-F238E27FC236}">
                <a16:creationId xmlns:a16="http://schemas.microsoft.com/office/drawing/2014/main" id="{6F9DE5DD-F096-40EA-A23E-F29363D4E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47627" y="2256503"/>
            <a:ext cx="383997" cy="383997"/>
          </a:xfrm>
          <a:prstGeom prst="rect">
            <a:avLst/>
          </a:prstGeom>
        </p:spPr>
      </p:pic>
      <p:pic>
        <p:nvPicPr>
          <p:cNvPr id="35" name="Graphic 62">
            <a:extLst>
              <a:ext uri="{FF2B5EF4-FFF2-40B4-BE49-F238E27FC236}">
                <a16:creationId xmlns:a16="http://schemas.microsoft.com/office/drawing/2014/main" id="{E6DF8A6E-4756-418F-932C-03872C692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11622" y="2257573"/>
            <a:ext cx="383997" cy="383997"/>
          </a:xfrm>
          <a:prstGeom prst="rect">
            <a:avLst/>
          </a:prstGeom>
        </p:spPr>
      </p:pic>
      <p:pic>
        <p:nvPicPr>
          <p:cNvPr id="36" name="Graphic 62">
            <a:extLst>
              <a:ext uri="{FF2B5EF4-FFF2-40B4-BE49-F238E27FC236}">
                <a16:creationId xmlns:a16="http://schemas.microsoft.com/office/drawing/2014/main" id="{43C98BD2-D2E7-4E2A-8552-EAC13E2A6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75617" y="2258449"/>
            <a:ext cx="383997" cy="383997"/>
          </a:xfrm>
          <a:prstGeom prst="rect">
            <a:avLst/>
          </a:prstGeom>
        </p:spPr>
      </p:pic>
      <p:pic>
        <p:nvPicPr>
          <p:cNvPr id="32" name="Graphic 4" descr="Atenció!">
            <a:extLst>
              <a:ext uri="{FF2B5EF4-FFF2-40B4-BE49-F238E27FC236}">
                <a16:creationId xmlns:a16="http://schemas.microsoft.com/office/drawing/2014/main" id="{DB6F1D79-D5B0-436E-9EA8-BE2C7918F48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83694" y="2824067"/>
            <a:ext cx="344283" cy="34428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DFA67D0-E9A3-4289-AC4C-294BADDC6C1E}"/>
              </a:ext>
            </a:extLst>
          </p:cNvPr>
          <p:cNvSpPr txBox="1">
            <a:spLocks/>
          </p:cNvSpPr>
          <p:nvPr/>
        </p:nvSpPr>
        <p:spPr>
          <a:xfrm>
            <a:off x="3214040" y="2872743"/>
            <a:ext cx="3997482" cy="35003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200" dirty="0">
                <a:solidFill>
                  <a:srgbClr val="FF0000"/>
                </a:solidFill>
              </a:rPr>
              <a:t>Excepcions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9C206D7-5770-4032-806A-267892D4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745381" y="3321264"/>
            <a:ext cx="426557" cy="42655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ACF4A2-2D60-458B-958C-662D12ED401F}"/>
              </a:ext>
            </a:extLst>
          </p:cNvPr>
          <p:cNvSpPr txBox="1">
            <a:spLocks/>
          </p:cNvSpPr>
          <p:nvPr/>
        </p:nvSpPr>
        <p:spPr>
          <a:xfrm>
            <a:off x="3263269" y="3354750"/>
            <a:ext cx="8264924" cy="70097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200" dirty="0">
                <a:solidFill>
                  <a:srgbClr val="FF0000"/>
                </a:solidFill>
              </a:rPr>
              <a:t>Quan la </a:t>
            </a:r>
            <a:r>
              <a:rPr lang="ca-ES" sz="1200" b="1" dirty="0">
                <a:solidFill>
                  <a:srgbClr val="FF0000"/>
                </a:solidFill>
              </a:rPr>
              <a:t>contractació </a:t>
            </a:r>
            <a:r>
              <a:rPr lang="ca-ES" sz="1200" dirty="0">
                <a:solidFill>
                  <a:srgbClr val="FF0000"/>
                </a:solidFill>
              </a:rPr>
              <a:t>s’hagi realitzat </a:t>
            </a:r>
            <a:r>
              <a:rPr lang="ca-ES" sz="1200" b="1" dirty="0">
                <a:solidFill>
                  <a:srgbClr val="FF0000"/>
                </a:solidFill>
              </a:rPr>
              <a:t>anteriorment </a:t>
            </a:r>
            <a:r>
              <a:rPr lang="ca-ES" sz="1200" dirty="0">
                <a:solidFill>
                  <a:srgbClr val="FF0000"/>
                </a:solidFill>
              </a:rPr>
              <a:t>a la data de concessió de la subvenció (veure resolució d’atorgament) </a:t>
            </a:r>
            <a:r>
              <a:rPr lang="ca-ES" sz="1200" b="1" dirty="0">
                <a:solidFill>
                  <a:srgbClr val="FF0000"/>
                </a:solidFill>
              </a:rPr>
              <a:t>no s’han d’aportar tres pressupostos però s’ha d’aportar documentació demostrativa de l’anterioritat</a:t>
            </a:r>
          </a:p>
        </p:txBody>
      </p:sp>
      <p:pic>
        <p:nvPicPr>
          <p:cNvPr id="30" name="Graphic 15">
            <a:extLst>
              <a:ext uri="{FF2B5EF4-FFF2-40B4-BE49-F238E27FC236}">
                <a16:creationId xmlns:a16="http://schemas.microsoft.com/office/drawing/2014/main" id="{84DE9602-9F8B-400A-BF6F-D10F28077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742556" y="3985258"/>
            <a:ext cx="426557" cy="426557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208CA4C3-4541-4EF5-AF13-CB9B46B44E5D}"/>
              </a:ext>
            </a:extLst>
          </p:cNvPr>
          <p:cNvSpPr txBox="1">
            <a:spLocks/>
          </p:cNvSpPr>
          <p:nvPr/>
        </p:nvSpPr>
        <p:spPr>
          <a:xfrm>
            <a:off x="3260444" y="4061326"/>
            <a:ext cx="8264924" cy="70097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200" dirty="0">
                <a:solidFill>
                  <a:srgbClr val="FF0000"/>
                </a:solidFill>
              </a:rPr>
              <a:t>Quan no existeixen en el mercat </a:t>
            </a:r>
            <a:r>
              <a:rPr lang="ca-ES" sz="1200" b="1" dirty="0">
                <a:solidFill>
                  <a:srgbClr val="FF0000"/>
                </a:solidFill>
              </a:rPr>
              <a:t>suficients entitats </a:t>
            </a:r>
            <a:r>
              <a:rPr lang="ca-ES" sz="1200" dirty="0">
                <a:solidFill>
                  <a:srgbClr val="FF0000"/>
                </a:solidFill>
              </a:rPr>
              <a:t>que realitzin, presten o subministrin el servei, s’ha d’aportar un </a:t>
            </a:r>
            <a:r>
              <a:rPr lang="ca-ES" sz="1200" b="1" dirty="0">
                <a:solidFill>
                  <a:srgbClr val="FF0000"/>
                </a:solidFill>
              </a:rPr>
              <a:t>certificat</a:t>
            </a:r>
            <a:r>
              <a:rPr lang="ca-ES" sz="1200" dirty="0">
                <a:solidFill>
                  <a:srgbClr val="FF0000"/>
                </a:solidFill>
              </a:rPr>
              <a:t> d’una entitat externa especialista en la matèria que ho motivi</a:t>
            </a:r>
          </a:p>
        </p:txBody>
      </p:sp>
      <p:pic>
        <p:nvPicPr>
          <p:cNvPr id="33" name="Graphic 62">
            <a:extLst>
              <a:ext uri="{FF2B5EF4-FFF2-40B4-BE49-F238E27FC236}">
                <a16:creationId xmlns:a16="http://schemas.microsoft.com/office/drawing/2014/main" id="{2A5C2C54-FD49-4426-AAC0-69FDF25F2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42663" y="4330305"/>
            <a:ext cx="383997" cy="38399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2590AC9-FCC3-4426-82DD-49344668C8E2}"/>
              </a:ext>
            </a:extLst>
          </p:cNvPr>
          <p:cNvSpPr txBox="1">
            <a:spLocks/>
          </p:cNvSpPr>
          <p:nvPr/>
        </p:nvSpPr>
        <p:spPr>
          <a:xfrm>
            <a:off x="2334316" y="4707572"/>
            <a:ext cx="5225609" cy="50062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500" u="sng" dirty="0"/>
              <a:t>Si dels tres pressupostos no se selecciona l’oferta més avantatjosa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40964FC-1E86-4CE7-86E9-FFB131E1D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34316" y="5024728"/>
            <a:ext cx="426557" cy="426557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1F8F452-14E7-4AF6-84DF-654E23F204B3}"/>
              </a:ext>
            </a:extLst>
          </p:cNvPr>
          <p:cNvSpPr txBox="1">
            <a:spLocks/>
          </p:cNvSpPr>
          <p:nvPr/>
        </p:nvSpPr>
        <p:spPr>
          <a:xfrm>
            <a:off x="2735282" y="5091569"/>
            <a:ext cx="6759710" cy="50062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Un </a:t>
            </a:r>
            <a:r>
              <a:rPr lang="ca-ES" sz="1350" b="1" dirty="0"/>
              <a:t>memòria</a:t>
            </a:r>
            <a:r>
              <a:rPr lang="ca-ES" sz="1350" dirty="0"/>
              <a:t> on la persona representant legal de l’empresa beneficiària justifiqui la selecció</a:t>
            </a:r>
          </a:p>
        </p:txBody>
      </p:sp>
      <p:pic>
        <p:nvPicPr>
          <p:cNvPr id="25" name="Graphic 62">
            <a:extLst>
              <a:ext uri="{FF2B5EF4-FFF2-40B4-BE49-F238E27FC236}">
                <a16:creationId xmlns:a16="http://schemas.microsoft.com/office/drawing/2014/main" id="{F302E05C-AF97-448B-B5D8-7E9A9A178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07307" y="4941144"/>
            <a:ext cx="383997" cy="383997"/>
          </a:xfrm>
          <a:prstGeom prst="rect">
            <a:avLst/>
          </a:prstGeom>
        </p:spPr>
      </p:pic>
      <p:pic>
        <p:nvPicPr>
          <p:cNvPr id="41" name="Graphic 79">
            <a:hlinkClick r:id="rId15" action="ppaction://hlinksldjump"/>
            <a:extLst>
              <a:ext uri="{FF2B5EF4-FFF2-40B4-BE49-F238E27FC236}">
                <a16:creationId xmlns:a16="http://schemas.microsoft.com/office/drawing/2014/main" id="{10F90789-C83B-4524-8B91-BEFFF7698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0" y="5641445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FD24AE76-74AE-49A4-B343-0CEB49A21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reflexió cadena valor automoció      Versió 1, 28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135872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>
            <a:extLst>
              <a:ext uri="{FF2B5EF4-FFF2-40B4-BE49-F238E27FC236}">
                <a16:creationId xmlns:a16="http://schemas.microsoft.com/office/drawing/2014/main" id="{31DAA9C6-A03C-4C77-B501-8819209F4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975D8B9E-8838-4792-9674-13359A80E26E}"/>
              </a:ext>
            </a:extLst>
          </p:cNvPr>
          <p:cNvSpPr txBox="1">
            <a:spLocks/>
          </p:cNvSpPr>
          <p:nvPr/>
        </p:nvSpPr>
        <p:spPr>
          <a:xfrm>
            <a:off x="8828287" y="1277386"/>
            <a:ext cx="3229735" cy="44710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</a:t>
            </a:r>
            <a:r>
              <a:rPr lang="ca-ES" sz="1050" dirty="0"/>
              <a:t>la base reguladora 12.7</a:t>
            </a:r>
          </a:p>
        </p:txBody>
      </p:sp>
      <p:grpSp>
        <p:nvGrpSpPr>
          <p:cNvPr id="46" name="Group 5" descr="Enllaç cap a les bases reguladores">
            <a:extLst>
              <a:ext uri="{FF2B5EF4-FFF2-40B4-BE49-F238E27FC236}">
                <a16:creationId xmlns:a16="http://schemas.microsoft.com/office/drawing/2014/main" id="{8A13E75D-A2DD-45B6-8872-5BC76905FA4B}"/>
              </a:ext>
            </a:extLst>
          </p:cNvPr>
          <p:cNvGrpSpPr>
            <a:grpSpLocks noChangeAspect="1"/>
          </p:cNvGrpSpPr>
          <p:nvPr/>
        </p:nvGrpSpPr>
        <p:grpSpPr>
          <a:xfrm>
            <a:off x="8458226" y="1272236"/>
            <a:ext cx="378105" cy="378105"/>
            <a:chOff x="9381248" y="3637015"/>
            <a:chExt cx="684000" cy="6840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8C153DD-CB80-4F19-B607-0EDA3BB49DF2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48" name="Graphic 7" descr="Link">
              <a:hlinkClick r:id="rId2"/>
              <a:extLst>
                <a:ext uri="{FF2B5EF4-FFF2-40B4-BE49-F238E27FC236}">
                  <a16:creationId xmlns:a16="http://schemas.microsoft.com/office/drawing/2014/main" id="{2B68FE33-B42E-4A73-A4F0-79C519297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21DBFD-B961-4607-9531-99E43B011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61" y="1754931"/>
            <a:ext cx="8373299" cy="595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1500" dirty="0"/>
              <a:t>La justificació ha d’incloure la següent documentació pel que fa als </a:t>
            </a:r>
            <a:r>
              <a:rPr lang="ca-ES" sz="1500" b="1" dirty="0"/>
              <a:t>comprovants de pagament</a:t>
            </a:r>
            <a:r>
              <a:rPr lang="ca-ES" sz="1500" dirty="0"/>
              <a:t>:</a:t>
            </a:r>
          </a:p>
        </p:txBody>
      </p:sp>
      <p:pic>
        <p:nvPicPr>
          <p:cNvPr id="42" name="Graphic 5">
            <a:extLst>
              <a:ext uri="{FF2B5EF4-FFF2-40B4-BE49-F238E27FC236}">
                <a16:creationId xmlns:a16="http://schemas.microsoft.com/office/drawing/2014/main" id="{C99C4FC7-8987-4E25-B8CC-02CD6E997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3807" y="2448502"/>
            <a:ext cx="1247711" cy="1247711"/>
          </a:xfrm>
          <a:prstGeom prst="rect">
            <a:avLst/>
          </a:prstGeom>
        </p:spPr>
      </p:pic>
      <p:sp>
        <p:nvSpPr>
          <p:cNvPr id="44" name="TextBox 7">
            <a:extLst>
              <a:ext uri="{FF2B5EF4-FFF2-40B4-BE49-F238E27FC236}">
                <a16:creationId xmlns:a16="http://schemas.microsoft.com/office/drawing/2014/main" id="{9329840C-4909-44E9-835C-CC4C1D622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90309" y="3747821"/>
            <a:ext cx="20221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Documentació general</a:t>
            </a:r>
          </a:p>
          <a:p>
            <a:pPr algn="ctr"/>
            <a:r>
              <a:rPr lang="ca-ES" b="1" dirty="0"/>
              <a:t>-</a:t>
            </a:r>
          </a:p>
          <a:p>
            <a:pPr algn="ctr"/>
            <a:r>
              <a:rPr lang="ca-ES" b="1" dirty="0"/>
              <a:t>Comprovants de pagament</a:t>
            </a:r>
          </a:p>
        </p:txBody>
      </p:sp>
      <p:cxnSp>
        <p:nvCxnSpPr>
          <p:cNvPr id="43" name="Straight Connector 6">
            <a:extLst>
              <a:ext uri="{FF2B5EF4-FFF2-40B4-BE49-F238E27FC236}">
                <a16:creationId xmlns:a16="http://schemas.microsoft.com/office/drawing/2014/main" id="{BEFE71C9-6B7D-4C09-A8CF-45F6BD987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180848" y="2334896"/>
            <a:ext cx="9798" cy="303645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C9C206D7-5770-4032-806A-267892D4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18479" y="2281981"/>
            <a:ext cx="426557" cy="42655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ACF4A2-2D60-458B-958C-662D12ED401F}"/>
              </a:ext>
            </a:extLst>
          </p:cNvPr>
          <p:cNvSpPr txBox="1">
            <a:spLocks/>
          </p:cNvSpPr>
          <p:nvPr/>
        </p:nvSpPr>
        <p:spPr>
          <a:xfrm>
            <a:off x="2734016" y="2311966"/>
            <a:ext cx="9022023" cy="76186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500" b="1" dirty="0"/>
              <a:t>Comprovant de pagament bancari </a:t>
            </a:r>
            <a:r>
              <a:rPr lang="ca-ES" sz="1500" dirty="0"/>
              <a:t>(extracte del compte bancari, rebut bancari, justificant de la transferència o certificat bancari)</a:t>
            </a:r>
            <a:endParaRPr lang="ca-ES" sz="1500" b="1" dirty="0"/>
          </a:p>
        </p:txBody>
      </p:sp>
      <p:pic>
        <p:nvPicPr>
          <p:cNvPr id="5" name="Graphic 4" descr="Atenció!">
            <a:extLst>
              <a:ext uri="{FF2B5EF4-FFF2-40B4-BE49-F238E27FC236}">
                <a16:creationId xmlns:a16="http://schemas.microsoft.com/office/drawing/2014/main" id="{78E48957-C34A-49FC-A735-E1557D0DBD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34016" y="2931675"/>
            <a:ext cx="344283" cy="344283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7C78319C-97B3-482B-9F0F-DC51FC5DC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84560" y="3531537"/>
            <a:ext cx="272079" cy="203920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E63644-D005-4334-9684-767EC5E3C437}"/>
              </a:ext>
            </a:extLst>
          </p:cNvPr>
          <p:cNvSpPr txBox="1"/>
          <p:nvPr/>
        </p:nvSpPr>
        <p:spPr>
          <a:xfrm>
            <a:off x="3113791" y="2942203"/>
            <a:ext cx="7337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>
                <a:solidFill>
                  <a:srgbClr val="FF0000"/>
                </a:solidFill>
              </a:rPr>
              <a:t>Com a màxim 2 mesos després de la data màxima establerta pels documents justificatius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39BE1C-6260-4E1D-B803-7830433C97E4}"/>
              </a:ext>
            </a:extLst>
          </p:cNvPr>
          <p:cNvSpPr txBox="1"/>
          <p:nvPr/>
        </p:nvSpPr>
        <p:spPr>
          <a:xfrm>
            <a:off x="3283678" y="3463031"/>
            <a:ext cx="4023252" cy="1962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350" dirty="0"/>
              <a:t>Han d’indicar:</a:t>
            </a:r>
          </a:p>
          <a:p>
            <a:endParaRPr lang="ca-ES" sz="135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1350" dirty="0"/>
              <a:t>Identificació de la entitat beneficiària (NIF i denominació social)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1350" dirty="0"/>
              <a:t>Concepte i referència al número de factura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1350" dirty="0"/>
              <a:t>Si el document no fa referència a les factures, acompanyar de documentació complementària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1350" dirty="0"/>
              <a:t>Si un pagament engloba a diverses factures aportar una relació de les factures amb els imports</a:t>
            </a:r>
          </a:p>
        </p:txBody>
      </p:sp>
      <p:grpSp>
        <p:nvGrpSpPr>
          <p:cNvPr id="27" name="Group 52">
            <a:extLst>
              <a:ext uri="{FF2B5EF4-FFF2-40B4-BE49-F238E27FC236}">
                <a16:creationId xmlns:a16="http://schemas.microsoft.com/office/drawing/2014/main" id="{EEAA9695-E2B7-4238-85AE-EB0E6D6E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54127" y="5424679"/>
            <a:ext cx="540130" cy="560221"/>
            <a:chOff x="-94408" y="2761858"/>
            <a:chExt cx="1488797" cy="1488797"/>
          </a:xfrm>
        </p:grpSpPr>
        <p:sp>
          <p:nvSpPr>
            <p:cNvPr id="28" name="Rectangle: Rounded Corners 53">
              <a:extLst>
                <a:ext uri="{FF2B5EF4-FFF2-40B4-BE49-F238E27FC236}">
                  <a16:creationId xmlns:a16="http://schemas.microsoft.com/office/drawing/2014/main" id="{24188963-C189-4A6F-8968-13FC45AE98CF}"/>
                </a:ext>
              </a:extLst>
            </p:cNvPr>
            <p:cNvSpPr/>
            <p:nvPr/>
          </p:nvSpPr>
          <p:spPr>
            <a:xfrm>
              <a:off x="191068" y="3038814"/>
              <a:ext cx="920564" cy="1013773"/>
            </a:xfrm>
            <a:prstGeom prst="roundRect">
              <a:avLst>
                <a:gd name="adj" fmla="val 77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9" name="Graphic 54" descr="Clipboard Mixed with solid fill">
              <a:extLst>
                <a:ext uri="{FF2B5EF4-FFF2-40B4-BE49-F238E27FC236}">
                  <a16:creationId xmlns:a16="http://schemas.microsoft.com/office/drawing/2014/main" id="{CB228A81-5E6B-4CF3-9A9D-A9E8B9A5F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-94408" y="2761858"/>
              <a:ext cx="1488797" cy="1488797"/>
            </a:xfrm>
            <a:prstGeom prst="rect">
              <a:avLst/>
            </a:prstGeom>
          </p:spPr>
        </p:pic>
      </p:grp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1A7E7CFF-E13B-417D-90B8-6BD7A8D00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85677" y="3528907"/>
            <a:ext cx="272079" cy="203920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D833364-05F2-4C58-B6E2-0D0ABB41E6D8}"/>
              </a:ext>
            </a:extLst>
          </p:cNvPr>
          <p:cNvSpPr txBox="1">
            <a:spLocks/>
          </p:cNvSpPr>
          <p:nvPr/>
        </p:nvSpPr>
        <p:spPr>
          <a:xfrm>
            <a:off x="7867188" y="3460508"/>
            <a:ext cx="4003655" cy="124762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/>
              <a:t>Si el pagament es realitza en una moneda diferent a l’euro: </a:t>
            </a:r>
          </a:p>
          <a:p>
            <a:pPr algn="just"/>
            <a:r>
              <a:rPr lang="ca-ES" sz="1350" dirty="0"/>
              <a:t>Document bancari en el que consti el tipus de canvi aplicat a la data de la factura</a:t>
            </a:r>
          </a:p>
        </p:txBody>
      </p:sp>
      <p:pic>
        <p:nvPicPr>
          <p:cNvPr id="30" name="Graphic 32">
            <a:extLst>
              <a:ext uri="{FF2B5EF4-FFF2-40B4-BE49-F238E27FC236}">
                <a16:creationId xmlns:a16="http://schemas.microsoft.com/office/drawing/2014/main" id="{87E1354B-5111-4AAE-996B-76A0B68C5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27330" y="4680560"/>
            <a:ext cx="247288" cy="247288"/>
          </a:xfrm>
          <a:prstGeom prst="rect">
            <a:avLst/>
          </a:prstGeom>
        </p:spPr>
      </p:pic>
      <p:pic>
        <p:nvPicPr>
          <p:cNvPr id="4" name="Gràfic 3" descr="Rupia">
            <a:extLst>
              <a:ext uri="{FF2B5EF4-FFF2-40B4-BE49-F238E27FC236}">
                <a16:creationId xmlns:a16="http://schemas.microsoft.com/office/drawing/2014/main" id="{7BB0CBA3-CA22-44EB-9F86-002A0671DF3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533370" y="4680560"/>
            <a:ext cx="247289" cy="247289"/>
          </a:xfrm>
          <a:prstGeom prst="rect">
            <a:avLst/>
          </a:prstGeom>
        </p:spPr>
      </p:pic>
      <p:pic>
        <p:nvPicPr>
          <p:cNvPr id="32" name="Graphic 24">
            <a:extLst>
              <a:ext uri="{FF2B5EF4-FFF2-40B4-BE49-F238E27FC236}">
                <a16:creationId xmlns:a16="http://schemas.microsoft.com/office/drawing/2014/main" id="{8A58932A-641C-46D5-A866-C5F7997DB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727265" y="4669800"/>
            <a:ext cx="259895" cy="259895"/>
          </a:xfrm>
          <a:prstGeom prst="rect">
            <a:avLst/>
          </a:prstGeom>
        </p:spPr>
      </p:pic>
      <p:pic>
        <p:nvPicPr>
          <p:cNvPr id="33" name="Graphic 20">
            <a:extLst>
              <a:ext uri="{FF2B5EF4-FFF2-40B4-BE49-F238E27FC236}">
                <a16:creationId xmlns:a16="http://schemas.microsoft.com/office/drawing/2014/main" id="{264CD740-781F-497C-9C75-2C213D759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948760" y="4669802"/>
            <a:ext cx="247288" cy="247288"/>
          </a:xfrm>
          <a:prstGeom prst="rect">
            <a:avLst/>
          </a:prstGeom>
        </p:spPr>
      </p:pic>
      <p:pic>
        <p:nvPicPr>
          <p:cNvPr id="34" name="Graphic 39">
            <a:extLst>
              <a:ext uri="{FF2B5EF4-FFF2-40B4-BE49-F238E27FC236}">
                <a16:creationId xmlns:a16="http://schemas.microsoft.com/office/drawing/2014/main" id="{05034848-8726-4497-9BAD-8CADD7889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194978" y="4669802"/>
            <a:ext cx="237607" cy="237607"/>
          </a:xfrm>
          <a:prstGeom prst="rect">
            <a:avLst/>
          </a:prstGeom>
        </p:spPr>
      </p:pic>
      <p:sp>
        <p:nvSpPr>
          <p:cNvPr id="35" name="Arrow: Right 40">
            <a:extLst>
              <a:ext uri="{FF2B5EF4-FFF2-40B4-BE49-F238E27FC236}">
                <a16:creationId xmlns:a16="http://schemas.microsoft.com/office/drawing/2014/main" id="{C89C8D9A-50AF-4D1F-AF64-D87C14904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53811" y="4708135"/>
            <a:ext cx="236298" cy="157068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pic>
        <p:nvPicPr>
          <p:cNvPr id="36" name="Graphic 22">
            <a:extLst>
              <a:ext uri="{FF2B5EF4-FFF2-40B4-BE49-F238E27FC236}">
                <a16:creationId xmlns:a16="http://schemas.microsoft.com/office/drawing/2014/main" id="{F892394E-B81B-4736-B642-19B1D1854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724330" y="4633516"/>
            <a:ext cx="283574" cy="283574"/>
          </a:xfrm>
          <a:prstGeom prst="rect">
            <a:avLst/>
          </a:prstGeom>
        </p:spPr>
      </p:pic>
      <p:pic>
        <p:nvPicPr>
          <p:cNvPr id="49" name="Graphic 79">
            <a:hlinkClick r:id="rId25" action="ppaction://hlinksldjump"/>
            <a:extLst>
              <a:ext uri="{FF2B5EF4-FFF2-40B4-BE49-F238E27FC236}">
                <a16:creationId xmlns:a16="http://schemas.microsoft.com/office/drawing/2014/main" id="{DB456565-B915-4C0F-AA2C-5B5A73D57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0" y="5632856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2D8BBB4A-C3D8-47CA-8060-7AECAD25F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reflexió cadena valor automoció      Versió 1, 28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866095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>
            <a:extLst>
              <a:ext uri="{FF2B5EF4-FFF2-40B4-BE49-F238E27FC236}">
                <a16:creationId xmlns:a16="http://schemas.microsoft.com/office/drawing/2014/main" id="{AC402888-511D-4D0E-8DA4-E395D186A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975D8B9E-8838-4792-9674-13359A80E26E}"/>
              </a:ext>
            </a:extLst>
          </p:cNvPr>
          <p:cNvSpPr txBox="1">
            <a:spLocks/>
          </p:cNvSpPr>
          <p:nvPr/>
        </p:nvSpPr>
        <p:spPr>
          <a:xfrm>
            <a:off x="8828287" y="1277385"/>
            <a:ext cx="3048865" cy="45610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</a:t>
            </a:r>
            <a:r>
              <a:rPr lang="ca-ES" sz="1050" dirty="0"/>
              <a:t>la base reguladora 12.7</a:t>
            </a:r>
          </a:p>
        </p:txBody>
      </p:sp>
      <p:grpSp>
        <p:nvGrpSpPr>
          <p:cNvPr id="26" name="Group 5" descr="Enllaç cap a les bases reguladores">
            <a:extLst>
              <a:ext uri="{FF2B5EF4-FFF2-40B4-BE49-F238E27FC236}">
                <a16:creationId xmlns:a16="http://schemas.microsoft.com/office/drawing/2014/main" id="{F54749EB-E895-4882-9225-64721A523E74}"/>
              </a:ext>
            </a:extLst>
          </p:cNvPr>
          <p:cNvGrpSpPr>
            <a:grpSpLocks noChangeAspect="1"/>
          </p:cNvGrpSpPr>
          <p:nvPr/>
        </p:nvGrpSpPr>
        <p:grpSpPr>
          <a:xfrm>
            <a:off x="8450066" y="1262336"/>
            <a:ext cx="378105" cy="378105"/>
            <a:chOff x="9381248" y="3637015"/>
            <a:chExt cx="684000" cy="6840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3CCA01A-D9C7-458E-BA31-3F624B24D1AD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 dirty="0"/>
            </a:p>
          </p:txBody>
        </p:sp>
        <p:pic>
          <p:nvPicPr>
            <p:cNvPr id="35" name="Graphic 7" descr="Link">
              <a:hlinkClick r:id="rId2"/>
              <a:extLst>
                <a:ext uri="{FF2B5EF4-FFF2-40B4-BE49-F238E27FC236}">
                  <a16:creationId xmlns:a16="http://schemas.microsoft.com/office/drawing/2014/main" id="{22A12D0F-AE17-478C-918F-838AC7C8F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25" name="Graphic 5">
            <a:extLst>
              <a:ext uri="{FF2B5EF4-FFF2-40B4-BE49-F238E27FC236}">
                <a16:creationId xmlns:a16="http://schemas.microsoft.com/office/drawing/2014/main" id="{D50E6998-B2FA-4936-8E50-BEBA7B726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3807" y="2448502"/>
            <a:ext cx="1247711" cy="1247711"/>
          </a:xfrm>
          <a:prstGeom prst="rect">
            <a:avLst/>
          </a:prstGeom>
        </p:spPr>
      </p:pic>
      <p:sp>
        <p:nvSpPr>
          <p:cNvPr id="38" name="TextBox 7">
            <a:extLst>
              <a:ext uri="{FF2B5EF4-FFF2-40B4-BE49-F238E27FC236}">
                <a16:creationId xmlns:a16="http://schemas.microsoft.com/office/drawing/2014/main" id="{0AF196EA-F4AF-44C2-BE6D-07A10FCEE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90309" y="3747821"/>
            <a:ext cx="20221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Documentació general</a:t>
            </a:r>
          </a:p>
          <a:p>
            <a:pPr algn="ctr"/>
            <a:r>
              <a:rPr lang="ca-ES" b="1" dirty="0"/>
              <a:t>-</a:t>
            </a:r>
          </a:p>
          <a:p>
            <a:pPr algn="ctr"/>
            <a:r>
              <a:rPr lang="ca-ES" b="1" dirty="0"/>
              <a:t>Comprovants de pagament</a:t>
            </a:r>
          </a:p>
        </p:txBody>
      </p:sp>
      <p:cxnSp>
        <p:nvCxnSpPr>
          <p:cNvPr id="33" name="Straight Connector 6">
            <a:extLst>
              <a:ext uri="{FF2B5EF4-FFF2-40B4-BE49-F238E27FC236}">
                <a16:creationId xmlns:a16="http://schemas.microsoft.com/office/drawing/2014/main" id="{4B0C2EF3-483E-4AB0-9A14-2191FE059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180848" y="2334896"/>
            <a:ext cx="9798" cy="303645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C9C206D7-5770-4032-806A-267892D4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46697" y="1951035"/>
            <a:ext cx="426557" cy="42655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ACF4A2-2D60-458B-958C-662D12ED401F}"/>
              </a:ext>
            </a:extLst>
          </p:cNvPr>
          <p:cNvSpPr txBox="1">
            <a:spLocks/>
          </p:cNvSpPr>
          <p:nvPr/>
        </p:nvSpPr>
        <p:spPr>
          <a:xfrm>
            <a:off x="2721247" y="1972364"/>
            <a:ext cx="6217565" cy="609801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500" b="1" dirty="0"/>
              <a:t>Comprovant de pagament bancari</a:t>
            </a:r>
          </a:p>
          <a:p>
            <a:pPr marL="0" indent="0">
              <a:buNone/>
            </a:pPr>
            <a:r>
              <a:rPr lang="ca-ES" sz="1500" u="sng" dirty="0"/>
              <a:t>Casuística</a:t>
            </a:r>
            <a:r>
              <a:rPr lang="ca-ES" sz="1500" dirty="0"/>
              <a:t>: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C78319C-97B3-482B-9F0F-DC51FC5DC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60473" y="2905099"/>
            <a:ext cx="272079" cy="203920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39BE1C-6260-4E1D-B803-7830433C97E4}"/>
              </a:ext>
            </a:extLst>
          </p:cNvPr>
          <p:cNvSpPr txBox="1"/>
          <p:nvPr/>
        </p:nvSpPr>
        <p:spPr>
          <a:xfrm>
            <a:off x="3181883" y="2843711"/>
            <a:ext cx="34055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350" b="1" dirty="0"/>
              <a:t>Transferència bancària</a:t>
            </a:r>
          </a:p>
          <a:p>
            <a:r>
              <a:rPr lang="ca-ES" sz="1350" dirty="0"/>
              <a:t>Resguard de la transferència on es pugui identificar: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350" dirty="0"/>
              <a:t>Ordenant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350" dirty="0"/>
              <a:t>Destinatari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350" dirty="0"/>
              <a:t>Concepte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350" dirty="0"/>
              <a:t>Import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350" dirty="0"/>
              <a:t>Data</a:t>
            </a:r>
          </a:p>
        </p:txBody>
      </p:sp>
      <p:pic>
        <p:nvPicPr>
          <p:cNvPr id="13" name="Gràfic 12">
            <a:extLst>
              <a:ext uri="{FF2B5EF4-FFF2-40B4-BE49-F238E27FC236}">
                <a16:creationId xmlns:a16="http://schemas.microsoft.com/office/drawing/2014/main" id="{F72E8550-E9B7-4FA8-B387-D781E638F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53864" y="2630503"/>
            <a:ext cx="549191" cy="549191"/>
          </a:xfrm>
          <a:prstGeom prst="rect">
            <a:avLst/>
          </a:prstGeom>
        </p:spPr>
      </p:pic>
      <p:sp>
        <p:nvSpPr>
          <p:cNvPr id="31" name="Arrow: Right 11">
            <a:extLst>
              <a:ext uri="{FF2B5EF4-FFF2-40B4-BE49-F238E27FC236}">
                <a16:creationId xmlns:a16="http://schemas.microsoft.com/office/drawing/2014/main" id="{36681038-C474-4B5E-8459-C09668CFA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8348" y="4859583"/>
            <a:ext cx="272079" cy="203920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32" name="TextBox 21">
            <a:extLst>
              <a:ext uri="{FF2B5EF4-FFF2-40B4-BE49-F238E27FC236}">
                <a16:creationId xmlns:a16="http://schemas.microsoft.com/office/drawing/2014/main" id="{59C8B4F5-F989-421D-B964-7EA847C1DFB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181883" y="4763818"/>
            <a:ext cx="331671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350" b="1" dirty="0"/>
              <a:t>Xec nominatiu o pagaré</a:t>
            </a:r>
          </a:p>
          <a:p>
            <a:r>
              <a:rPr lang="ca-ES" sz="1350" dirty="0"/>
              <a:t>Còpia del document i còpia extracte bancari</a:t>
            </a:r>
          </a:p>
        </p:txBody>
      </p:sp>
      <p:pic>
        <p:nvPicPr>
          <p:cNvPr id="4" name="Gràfic 3">
            <a:extLst>
              <a:ext uri="{FF2B5EF4-FFF2-40B4-BE49-F238E27FC236}">
                <a16:creationId xmlns:a16="http://schemas.microsoft.com/office/drawing/2014/main" id="{F16C3FF9-AE4D-4D67-91EF-A862623D1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05089" y="4554556"/>
            <a:ext cx="610053" cy="610053"/>
          </a:xfrm>
          <a:prstGeom prst="rect">
            <a:avLst/>
          </a:prstGeom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1A7E7CFF-E13B-417D-90B8-6BD7A8D00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40291" y="2906128"/>
            <a:ext cx="272079" cy="203920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30" name="TextBox 21">
            <a:extLst>
              <a:ext uri="{FF2B5EF4-FFF2-40B4-BE49-F238E27FC236}">
                <a16:creationId xmlns:a16="http://schemas.microsoft.com/office/drawing/2014/main" id="{9E4E265A-4131-4EBF-86CF-25DB8CECC9B1}"/>
              </a:ext>
            </a:extLst>
          </p:cNvPr>
          <p:cNvSpPr txBox="1"/>
          <p:nvPr/>
        </p:nvSpPr>
        <p:spPr>
          <a:xfrm>
            <a:off x="7238137" y="2820510"/>
            <a:ext cx="452139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350" b="1" dirty="0"/>
              <a:t>Remesa</a:t>
            </a:r>
          </a:p>
          <a:p>
            <a:r>
              <a:rPr lang="ca-ES" sz="1350" dirty="0"/>
              <a:t>Desglossament mitjançant:</a:t>
            </a:r>
          </a:p>
          <a:p>
            <a:pPr marL="285750" indent="-285750">
              <a:buFontTx/>
              <a:buChar char="-"/>
            </a:pPr>
            <a:r>
              <a:rPr lang="ca-ES" sz="1350" dirty="0"/>
              <a:t>Certificat bancari signat i segellat per l’entitat financera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350" dirty="0"/>
              <a:t>Personal: Nom, nòmina, import i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350" dirty="0"/>
              <a:t>Rebut de liquidació: Codi cotització, data i import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350" dirty="0"/>
              <a:t>Factura: Proveïdor, número, import i data</a:t>
            </a:r>
          </a:p>
          <a:p>
            <a:pPr marL="285750" indent="-285750">
              <a:buFontTx/>
              <a:buChar char="-"/>
            </a:pPr>
            <a:r>
              <a:rPr lang="ca-ES" sz="1350" dirty="0"/>
              <a:t>Llistat de les transferències amb apunt bancari amb el total de la remesa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350" dirty="0"/>
              <a:t>Personal: Noms, imports individuals, data i suma total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350" dirty="0"/>
              <a:t>Rebut de liquidació: Data i import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350" dirty="0"/>
              <a:t>Factura: Proveïdor, import i data </a:t>
            </a:r>
          </a:p>
        </p:txBody>
      </p:sp>
      <p:grpSp>
        <p:nvGrpSpPr>
          <p:cNvPr id="27" name="Group 52">
            <a:extLst>
              <a:ext uri="{FF2B5EF4-FFF2-40B4-BE49-F238E27FC236}">
                <a16:creationId xmlns:a16="http://schemas.microsoft.com/office/drawing/2014/main" id="{EEAA9695-E2B7-4238-85AE-EB0E6D6E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09936" y="2503286"/>
            <a:ext cx="540130" cy="560221"/>
            <a:chOff x="-94408" y="2761858"/>
            <a:chExt cx="1488797" cy="1488797"/>
          </a:xfrm>
        </p:grpSpPr>
        <p:sp>
          <p:nvSpPr>
            <p:cNvPr id="28" name="Rectangle: Rounded Corners 53">
              <a:extLst>
                <a:ext uri="{FF2B5EF4-FFF2-40B4-BE49-F238E27FC236}">
                  <a16:creationId xmlns:a16="http://schemas.microsoft.com/office/drawing/2014/main" id="{24188963-C189-4A6F-8968-13FC45AE98CF}"/>
                </a:ext>
              </a:extLst>
            </p:cNvPr>
            <p:cNvSpPr/>
            <p:nvPr/>
          </p:nvSpPr>
          <p:spPr>
            <a:xfrm>
              <a:off x="191068" y="3038814"/>
              <a:ext cx="920564" cy="1013773"/>
            </a:xfrm>
            <a:prstGeom prst="roundRect">
              <a:avLst>
                <a:gd name="adj" fmla="val 77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9" name="Graphic 54" descr="Clipboard Mixed with solid fill">
              <a:extLst>
                <a:ext uri="{FF2B5EF4-FFF2-40B4-BE49-F238E27FC236}">
                  <a16:creationId xmlns:a16="http://schemas.microsoft.com/office/drawing/2014/main" id="{CB228A81-5E6B-4CF3-9A9D-A9E8B9A5F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-94408" y="2761858"/>
              <a:ext cx="1488797" cy="1488797"/>
            </a:xfrm>
            <a:prstGeom prst="rect">
              <a:avLst/>
            </a:prstGeom>
          </p:spPr>
        </p:pic>
      </p:grpSp>
      <p:pic>
        <p:nvPicPr>
          <p:cNvPr id="49" name="Graphic 79">
            <a:hlinkClick r:id="rId15" action="ppaction://hlinksldjump"/>
            <a:extLst>
              <a:ext uri="{FF2B5EF4-FFF2-40B4-BE49-F238E27FC236}">
                <a16:creationId xmlns:a16="http://schemas.microsoft.com/office/drawing/2014/main" id="{DB456565-B915-4C0F-AA2C-5B5A73D57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20578" y="5613574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597B8F63-0302-4B0C-B8AE-1D226116C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reflexió cadena valor automoció      Versió 1, 28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755126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>
            <a:extLst>
              <a:ext uri="{FF2B5EF4-FFF2-40B4-BE49-F238E27FC236}">
                <a16:creationId xmlns:a16="http://schemas.microsoft.com/office/drawing/2014/main" id="{94F7F37C-7899-4D83-8ECD-CFEE837BD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76715D68-91FD-455C-B64B-1530B8E2DA0E}"/>
              </a:ext>
            </a:extLst>
          </p:cNvPr>
          <p:cNvSpPr txBox="1">
            <a:spLocks/>
          </p:cNvSpPr>
          <p:nvPr/>
        </p:nvSpPr>
        <p:spPr>
          <a:xfrm>
            <a:off x="8719088" y="1289838"/>
            <a:ext cx="3158064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</a:t>
            </a:r>
            <a:r>
              <a:rPr lang="ca-ES" sz="1050" dirty="0"/>
              <a:t> les bases reguladores 12.5 a 12.7 i la base 4 de l’annex 2</a:t>
            </a:r>
          </a:p>
        </p:txBody>
      </p:sp>
      <p:grpSp>
        <p:nvGrpSpPr>
          <p:cNvPr id="94" name="Group 5" descr="Enllaç cap a les bases reguladores">
            <a:extLst>
              <a:ext uri="{FF2B5EF4-FFF2-40B4-BE49-F238E27FC236}">
                <a16:creationId xmlns:a16="http://schemas.microsoft.com/office/drawing/2014/main" id="{FF660D10-B4DC-4DD3-8BF3-A61B32553A89}"/>
              </a:ext>
            </a:extLst>
          </p:cNvPr>
          <p:cNvGrpSpPr>
            <a:grpSpLocks noChangeAspect="1"/>
          </p:cNvGrpSpPr>
          <p:nvPr/>
        </p:nvGrpSpPr>
        <p:grpSpPr>
          <a:xfrm>
            <a:off x="8340984" y="1296558"/>
            <a:ext cx="378105" cy="378105"/>
            <a:chOff x="9381248" y="3637015"/>
            <a:chExt cx="684000" cy="68400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54D1007-3B92-44FE-8658-F122CA2593EC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96" name="Graphic 7" descr="Link">
              <a:hlinkClick r:id="rId2"/>
              <a:extLst>
                <a:ext uri="{FF2B5EF4-FFF2-40B4-BE49-F238E27FC236}">
                  <a16:creationId xmlns:a16="http://schemas.microsoft.com/office/drawing/2014/main" id="{FCD4E67B-6AB6-4618-B44E-3819B1BF5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37" name="TextBox 7">
            <a:extLst>
              <a:ext uri="{FF2B5EF4-FFF2-40B4-BE49-F238E27FC236}">
                <a16:creationId xmlns:a16="http://schemas.microsoft.com/office/drawing/2014/main" id="{5EBA95E5-8015-40A1-A4CE-270DB21D285E}"/>
              </a:ext>
            </a:extLst>
          </p:cNvPr>
          <p:cNvSpPr txBox="1"/>
          <p:nvPr/>
        </p:nvSpPr>
        <p:spPr>
          <a:xfrm>
            <a:off x="439628" y="1647469"/>
            <a:ext cx="2357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Assessorament extern</a:t>
            </a:r>
          </a:p>
        </p:txBody>
      </p:sp>
      <p:pic>
        <p:nvPicPr>
          <p:cNvPr id="41" name="Graphic 5">
            <a:extLst>
              <a:ext uri="{FF2B5EF4-FFF2-40B4-BE49-F238E27FC236}">
                <a16:creationId xmlns:a16="http://schemas.microsoft.com/office/drawing/2014/main" id="{DD4BDD1F-8BFE-406F-82E8-F176E8EB2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67794" y="1761399"/>
            <a:ext cx="3531683" cy="3735407"/>
          </a:xfrm>
          <a:prstGeom prst="rect">
            <a:avLst/>
          </a:prstGeom>
        </p:spPr>
      </p:pic>
      <p:pic>
        <p:nvPicPr>
          <p:cNvPr id="48" name="Gràfic 47">
            <a:extLst>
              <a:ext uri="{FF2B5EF4-FFF2-40B4-BE49-F238E27FC236}">
                <a16:creationId xmlns:a16="http://schemas.microsoft.com/office/drawing/2014/main" id="{BD23EDBB-5434-4937-9EE1-F9713D3D6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8149" y="3311821"/>
            <a:ext cx="621329" cy="621329"/>
          </a:xfrm>
          <a:prstGeom prst="rect">
            <a:avLst/>
          </a:prstGeom>
        </p:spPr>
      </p:pic>
      <p:pic>
        <p:nvPicPr>
          <p:cNvPr id="53" name="Gràfic 52">
            <a:extLst>
              <a:ext uri="{FF2B5EF4-FFF2-40B4-BE49-F238E27FC236}">
                <a16:creationId xmlns:a16="http://schemas.microsoft.com/office/drawing/2014/main" id="{3C705849-95BF-4542-AC02-214F4475D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52104" y="3227999"/>
            <a:ext cx="720654" cy="720654"/>
          </a:xfrm>
          <a:prstGeom prst="rect">
            <a:avLst/>
          </a:prstGeom>
        </p:spPr>
      </p:pic>
      <p:pic>
        <p:nvPicPr>
          <p:cNvPr id="44" name="Graphic 4" descr="Atenció!">
            <a:extLst>
              <a:ext uri="{FF2B5EF4-FFF2-40B4-BE49-F238E27FC236}">
                <a16:creationId xmlns:a16="http://schemas.microsoft.com/office/drawing/2014/main" id="{57033778-A614-4F87-B518-58AB9ACBE59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55063" y="3933150"/>
            <a:ext cx="344283" cy="344283"/>
          </a:xfrm>
          <a:prstGeom prst="rect">
            <a:avLst/>
          </a:prstGeom>
        </p:spPr>
      </p:pic>
      <p:sp>
        <p:nvSpPr>
          <p:cNvPr id="46" name="TextBox 2">
            <a:extLst>
              <a:ext uri="{FF2B5EF4-FFF2-40B4-BE49-F238E27FC236}">
                <a16:creationId xmlns:a16="http://schemas.microsoft.com/office/drawing/2014/main" id="{040DD8E9-FDCC-4BC4-9B45-6109175BC95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85216" y="4413769"/>
            <a:ext cx="202219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350" dirty="0">
                <a:solidFill>
                  <a:srgbClr val="FF0000"/>
                </a:solidFill>
              </a:rPr>
              <a:t>Recordeu els criteris de despeses subvencionables </a:t>
            </a:r>
            <a:r>
              <a:rPr lang="ca-ES" sz="1350" dirty="0">
                <a:solidFill>
                  <a:srgbClr val="FF0000"/>
                </a:solidFill>
                <a:hlinkClick r:id="rId13" action="ppaction://hlinksldjump"/>
              </a:rPr>
              <a:t>Veure secció específica</a:t>
            </a:r>
            <a:endParaRPr lang="ca-ES" sz="1350" dirty="0">
              <a:solidFill>
                <a:srgbClr val="FF0000"/>
              </a:solidFill>
            </a:endParaRPr>
          </a:p>
        </p:txBody>
      </p:sp>
      <p:cxnSp>
        <p:nvCxnSpPr>
          <p:cNvPr id="47" name="Straight Connector 6">
            <a:extLst>
              <a:ext uri="{FF2B5EF4-FFF2-40B4-BE49-F238E27FC236}">
                <a16:creationId xmlns:a16="http://schemas.microsoft.com/office/drawing/2014/main" id="{75D5B645-5B0C-42B1-9948-297369281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046170" y="2183073"/>
            <a:ext cx="0" cy="3640731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34CB4424-8BB4-4300-B3BC-EDBB4B904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171652" y="2228760"/>
            <a:ext cx="426557" cy="426557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47C4F6C-162A-43F2-8178-D2F295211F71}"/>
              </a:ext>
            </a:extLst>
          </p:cNvPr>
          <p:cNvSpPr txBox="1">
            <a:spLocks/>
          </p:cNvSpPr>
          <p:nvPr/>
        </p:nvSpPr>
        <p:spPr>
          <a:xfrm>
            <a:off x="3598209" y="2290838"/>
            <a:ext cx="8000730" cy="488529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Factures electròniques o escanejades de tot el període subvencionat </a:t>
            </a:r>
            <a:r>
              <a:rPr lang="ca-ES" sz="1350" dirty="0"/>
              <a:t>en el format que estableix el Reial Decret 1619/2012</a:t>
            </a:r>
          </a:p>
        </p:txBody>
      </p:sp>
      <p:pic>
        <p:nvPicPr>
          <p:cNvPr id="4" name="Gràfic 3">
            <a:extLst>
              <a:ext uri="{FF2B5EF4-FFF2-40B4-BE49-F238E27FC236}">
                <a16:creationId xmlns:a16="http://schemas.microsoft.com/office/drawing/2014/main" id="{B656394E-DE34-48FF-9FD0-FBAA46CBF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436365" y="2535102"/>
            <a:ext cx="348695" cy="3486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B7FF5BB-0B1E-4D79-9145-0D419CABD967}"/>
              </a:ext>
            </a:extLst>
          </p:cNvPr>
          <p:cNvSpPr/>
          <p:nvPr/>
        </p:nvSpPr>
        <p:spPr>
          <a:xfrm>
            <a:off x="5398251" y="2933732"/>
            <a:ext cx="280425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50" dirty="0"/>
              <a:t>Cliqueu a la icona per a consultar </a:t>
            </a:r>
            <a:r>
              <a:rPr lang="ca-ES" sz="1050" dirty="0"/>
              <a:t>el Reial Decret</a:t>
            </a:r>
          </a:p>
        </p:txBody>
      </p:sp>
      <p:grpSp>
        <p:nvGrpSpPr>
          <p:cNvPr id="60" name="Group 64" descr="Enllaç cap el model de memòria tècnica disponible a la web d'ACCIÓ">
            <a:extLst>
              <a:ext uri="{FF2B5EF4-FFF2-40B4-BE49-F238E27FC236}">
                <a16:creationId xmlns:a16="http://schemas.microsoft.com/office/drawing/2014/main" id="{FC884B23-0041-41CE-A271-CE4D129D19EB}"/>
              </a:ext>
            </a:extLst>
          </p:cNvPr>
          <p:cNvGrpSpPr>
            <a:grpSpLocks noChangeAspect="1"/>
          </p:cNvGrpSpPr>
          <p:nvPr/>
        </p:nvGrpSpPr>
        <p:grpSpPr>
          <a:xfrm>
            <a:off x="5111245" y="2904598"/>
            <a:ext cx="308142" cy="308142"/>
            <a:chOff x="9381248" y="3637015"/>
            <a:chExt cx="684000" cy="68400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65CE257-803A-48A5-B00D-79AC363418C5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pic>
          <p:nvPicPr>
            <p:cNvPr id="68" name="Graphic 66" descr="Link">
              <a:hlinkClick r:id="rId18"/>
              <a:extLst>
                <a:ext uri="{FF2B5EF4-FFF2-40B4-BE49-F238E27FC236}">
                  <a16:creationId xmlns:a16="http://schemas.microsoft.com/office/drawing/2014/main" id="{CDD55417-6DE4-4664-BE6B-FF3A7BE91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E4C3B721-2921-4143-BFFA-445A02EFB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171651" y="3460404"/>
            <a:ext cx="426557" cy="426557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60E7B67-8030-4EDB-B30A-7D91F5D7F532}"/>
              </a:ext>
            </a:extLst>
          </p:cNvPr>
          <p:cNvSpPr txBox="1">
            <a:spLocks/>
          </p:cNvSpPr>
          <p:nvPr/>
        </p:nvSpPr>
        <p:spPr>
          <a:xfrm>
            <a:off x="3598208" y="3546303"/>
            <a:ext cx="4290046" cy="3954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Comprovants</a:t>
            </a:r>
            <a:r>
              <a:rPr lang="ca-ES" sz="1350" dirty="0"/>
              <a:t> de pagament bancari. </a:t>
            </a:r>
            <a:r>
              <a:rPr lang="ca-ES" sz="1350" dirty="0">
                <a:hlinkClick r:id="rId19" action="ppaction://hlinksldjump"/>
              </a:rPr>
              <a:t>Veure secció específica</a:t>
            </a:r>
            <a:endParaRPr lang="ca-ES" sz="1350" b="1" dirty="0"/>
          </a:p>
        </p:txBody>
      </p:sp>
      <p:grpSp>
        <p:nvGrpSpPr>
          <p:cNvPr id="77" name="Group 52">
            <a:extLst>
              <a:ext uri="{FF2B5EF4-FFF2-40B4-BE49-F238E27FC236}">
                <a16:creationId xmlns:a16="http://schemas.microsoft.com/office/drawing/2014/main" id="{348C291A-89A8-4507-AB77-2082BA2BD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12816" y="3435791"/>
            <a:ext cx="410055" cy="429057"/>
            <a:chOff x="-94408" y="2761858"/>
            <a:chExt cx="1488797" cy="1488797"/>
          </a:xfrm>
        </p:grpSpPr>
        <p:sp>
          <p:nvSpPr>
            <p:cNvPr id="78" name="Rectangle: Rounded Corners 53">
              <a:extLst>
                <a:ext uri="{FF2B5EF4-FFF2-40B4-BE49-F238E27FC236}">
                  <a16:creationId xmlns:a16="http://schemas.microsoft.com/office/drawing/2014/main" id="{A3716D02-62AB-4A88-A310-F866140D9A17}"/>
                </a:ext>
              </a:extLst>
            </p:cNvPr>
            <p:cNvSpPr/>
            <p:nvPr/>
          </p:nvSpPr>
          <p:spPr>
            <a:xfrm>
              <a:off x="191068" y="3038814"/>
              <a:ext cx="920564" cy="1013773"/>
            </a:xfrm>
            <a:prstGeom prst="roundRect">
              <a:avLst>
                <a:gd name="adj" fmla="val 77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79" name="Graphic 54" descr="Clipboard Mixed with solid fill">
              <a:extLst>
                <a:ext uri="{FF2B5EF4-FFF2-40B4-BE49-F238E27FC236}">
                  <a16:creationId xmlns:a16="http://schemas.microsoft.com/office/drawing/2014/main" id="{3D0A44EF-17C0-4F19-844D-FC546AEED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-94408" y="2761858"/>
              <a:ext cx="1488797" cy="1488797"/>
            </a:xfrm>
            <a:prstGeom prst="rect">
              <a:avLst/>
            </a:prstGeom>
          </p:spPr>
        </p:pic>
      </p:grpSp>
      <p:pic>
        <p:nvPicPr>
          <p:cNvPr id="38" name="Graphic 26">
            <a:extLst>
              <a:ext uri="{FF2B5EF4-FFF2-40B4-BE49-F238E27FC236}">
                <a16:creationId xmlns:a16="http://schemas.microsoft.com/office/drawing/2014/main" id="{7057E4FB-7FE6-4EEA-AD9F-486289AA6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171651" y="4182363"/>
            <a:ext cx="426557" cy="426557"/>
          </a:xfrm>
          <a:prstGeom prst="rect">
            <a:avLst/>
          </a:prstGeom>
        </p:spPr>
      </p:pic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A1FE3A10-B66F-4AF5-88FE-78324E94CE16}"/>
              </a:ext>
            </a:extLst>
          </p:cNvPr>
          <p:cNvSpPr txBox="1">
            <a:spLocks/>
          </p:cNvSpPr>
          <p:nvPr/>
        </p:nvSpPr>
        <p:spPr>
          <a:xfrm>
            <a:off x="3633194" y="4221787"/>
            <a:ext cx="8073135" cy="6169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Si s’escau, documentació que justifiqui la realització de l’actuació subvencionada </a:t>
            </a:r>
            <a:r>
              <a:rPr lang="ca-ES" sz="1350" dirty="0"/>
              <a:t>(estudis, informes i/o </a:t>
            </a:r>
            <a:r>
              <a:rPr lang="ca-ES" sz="1350" dirty="0" err="1"/>
              <a:t>lliurables</a:t>
            </a:r>
            <a:r>
              <a:rPr lang="ca-ES" sz="1350" dirty="0"/>
              <a:t>)</a:t>
            </a:r>
          </a:p>
          <a:p>
            <a:pPr marL="0" indent="0">
              <a:buNone/>
            </a:pPr>
            <a:endParaRPr lang="ca-ES" sz="1350" dirty="0"/>
          </a:p>
        </p:txBody>
      </p:sp>
      <p:grpSp>
        <p:nvGrpSpPr>
          <p:cNvPr id="43" name="Graphic 5">
            <a:extLst>
              <a:ext uri="{FF2B5EF4-FFF2-40B4-BE49-F238E27FC236}">
                <a16:creationId xmlns:a16="http://schemas.microsoft.com/office/drawing/2014/main" id="{6D17ED3C-3BBB-4EE6-BB41-B03805498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267888" y="3797537"/>
            <a:ext cx="331051" cy="411804"/>
            <a:chOff x="5829300" y="3048000"/>
            <a:chExt cx="533400" cy="762000"/>
          </a:xfrm>
          <a:solidFill>
            <a:schemeClr val="accent6">
              <a:lumMod val="75000"/>
            </a:schemeClr>
          </a:solidFill>
        </p:grpSpPr>
        <p:sp>
          <p:nvSpPr>
            <p:cNvPr id="54" name="Freeform: Shape 49">
              <a:extLst>
                <a:ext uri="{FF2B5EF4-FFF2-40B4-BE49-F238E27FC236}">
                  <a16:creationId xmlns:a16="http://schemas.microsoft.com/office/drawing/2014/main" id="{66254F73-CFD4-4C28-8386-ECEB6D8DB70E}"/>
                </a:ext>
              </a:extLst>
            </p:cNvPr>
            <p:cNvSpPr/>
            <p:nvPr/>
          </p:nvSpPr>
          <p:spPr>
            <a:xfrm>
              <a:off x="5829300" y="3049905"/>
              <a:ext cx="57150" cy="760095"/>
            </a:xfrm>
            <a:custGeom>
              <a:avLst/>
              <a:gdLst>
                <a:gd name="connsiteX0" fmla="*/ 0 w 57150"/>
                <a:gd name="connsiteY0" fmla="*/ 0 h 760095"/>
                <a:gd name="connsiteX1" fmla="*/ 57150 w 57150"/>
                <a:gd name="connsiteY1" fmla="*/ 0 h 760095"/>
                <a:gd name="connsiteX2" fmla="*/ 57150 w 57150"/>
                <a:gd name="connsiteY2" fmla="*/ 760095 h 760095"/>
                <a:gd name="connsiteX3" fmla="*/ 0 w 57150"/>
                <a:gd name="connsiteY3" fmla="*/ 760095 h 76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760095">
                  <a:moveTo>
                    <a:pt x="0" y="0"/>
                  </a:moveTo>
                  <a:lnTo>
                    <a:pt x="57150" y="0"/>
                  </a:lnTo>
                  <a:lnTo>
                    <a:pt x="57150" y="760095"/>
                  </a:lnTo>
                  <a:lnTo>
                    <a:pt x="0" y="7600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55" name="Freeform: Shape 50">
              <a:extLst>
                <a:ext uri="{FF2B5EF4-FFF2-40B4-BE49-F238E27FC236}">
                  <a16:creationId xmlns:a16="http://schemas.microsoft.com/office/drawing/2014/main" id="{87824027-5EF8-49EC-829C-350625BC4C51}"/>
                </a:ext>
              </a:extLst>
            </p:cNvPr>
            <p:cNvSpPr/>
            <p:nvPr/>
          </p:nvSpPr>
          <p:spPr>
            <a:xfrm>
              <a:off x="5924550" y="3048000"/>
              <a:ext cx="438150" cy="762000"/>
            </a:xfrm>
            <a:custGeom>
              <a:avLst/>
              <a:gdLst>
                <a:gd name="connsiteX0" fmla="*/ 352425 w 438150"/>
                <a:gd name="connsiteY0" fmla="*/ 285750 h 762000"/>
                <a:gd name="connsiteX1" fmla="*/ 85725 w 438150"/>
                <a:gd name="connsiteY1" fmla="*/ 285750 h 762000"/>
                <a:gd name="connsiteX2" fmla="*/ 85725 w 438150"/>
                <a:gd name="connsiteY2" fmla="*/ 228600 h 762000"/>
                <a:gd name="connsiteX3" fmla="*/ 352425 w 438150"/>
                <a:gd name="connsiteY3" fmla="*/ 228600 h 762000"/>
                <a:gd name="connsiteX4" fmla="*/ 352425 w 438150"/>
                <a:gd name="connsiteY4" fmla="*/ 285750 h 762000"/>
                <a:gd name="connsiteX5" fmla="*/ 295275 w 438150"/>
                <a:gd name="connsiteY5" fmla="*/ 381000 h 762000"/>
                <a:gd name="connsiteX6" fmla="*/ 147638 w 438150"/>
                <a:gd name="connsiteY6" fmla="*/ 381000 h 762000"/>
                <a:gd name="connsiteX7" fmla="*/ 147638 w 438150"/>
                <a:gd name="connsiteY7" fmla="*/ 342900 h 762000"/>
                <a:gd name="connsiteX8" fmla="*/ 295275 w 438150"/>
                <a:gd name="connsiteY8" fmla="*/ 342900 h 762000"/>
                <a:gd name="connsiteX9" fmla="*/ 295275 w 438150"/>
                <a:gd name="connsiteY9" fmla="*/ 381000 h 762000"/>
                <a:gd name="connsiteX10" fmla="*/ 400050 w 438150"/>
                <a:gd name="connsiteY10" fmla="*/ 0 h 762000"/>
                <a:gd name="connsiteX11" fmla="*/ 0 w 438150"/>
                <a:gd name="connsiteY11" fmla="*/ 1905 h 762000"/>
                <a:gd name="connsiteX12" fmla="*/ 0 w 438150"/>
                <a:gd name="connsiteY12" fmla="*/ 762000 h 762000"/>
                <a:gd name="connsiteX13" fmla="*/ 400050 w 438150"/>
                <a:gd name="connsiteY13" fmla="*/ 762000 h 762000"/>
                <a:gd name="connsiteX14" fmla="*/ 438150 w 438150"/>
                <a:gd name="connsiteY14" fmla="*/ 723900 h 762000"/>
                <a:gd name="connsiteX15" fmla="*/ 438150 w 438150"/>
                <a:gd name="connsiteY15" fmla="*/ 38100 h 762000"/>
                <a:gd name="connsiteX16" fmla="*/ 400050 w 438150"/>
                <a:gd name="connsiteY16" fmla="*/ 0 h 762000"/>
                <a:gd name="connsiteX0" fmla="*/ 352425 w 438150"/>
                <a:gd name="connsiteY0" fmla="*/ 285750 h 762000"/>
                <a:gd name="connsiteX1" fmla="*/ 85725 w 438150"/>
                <a:gd name="connsiteY1" fmla="*/ 285750 h 762000"/>
                <a:gd name="connsiteX2" fmla="*/ 352425 w 438150"/>
                <a:gd name="connsiteY2" fmla="*/ 228600 h 762000"/>
                <a:gd name="connsiteX3" fmla="*/ 352425 w 438150"/>
                <a:gd name="connsiteY3" fmla="*/ 285750 h 762000"/>
                <a:gd name="connsiteX4" fmla="*/ 295275 w 438150"/>
                <a:gd name="connsiteY4" fmla="*/ 381000 h 762000"/>
                <a:gd name="connsiteX5" fmla="*/ 147638 w 438150"/>
                <a:gd name="connsiteY5" fmla="*/ 381000 h 762000"/>
                <a:gd name="connsiteX6" fmla="*/ 147638 w 438150"/>
                <a:gd name="connsiteY6" fmla="*/ 342900 h 762000"/>
                <a:gd name="connsiteX7" fmla="*/ 295275 w 438150"/>
                <a:gd name="connsiteY7" fmla="*/ 342900 h 762000"/>
                <a:gd name="connsiteX8" fmla="*/ 295275 w 438150"/>
                <a:gd name="connsiteY8" fmla="*/ 381000 h 762000"/>
                <a:gd name="connsiteX9" fmla="*/ 400050 w 438150"/>
                <a:gd name="connsiteY9" fmla="*/ 0 h 762000"/>
                <a:gd name="connsiteX10" fmla="*/ 0 w 438150"/>
                <a:gd name="connsiteY10" fmla="*/ 1905 h 762000"/>
                <a:gd name="connsiteX11" fmla="*/ 0 w 438150"/>
                <a:gd name="connsiteY11" fmla="*/ 762000 h 762000"/>
                <a:gd name="connsiteX12" fmla="*/ 400050 w 438150"/>
                <a:gd name="connsiteY12" fmla="*/ 762000 h 762000"/>
                <a:gd name="connsiteX13" fmla="*/ 438150 w 438150"/>
                <a:gd name="connsiteY13" fmla="*/ 723900 h 762000"/>
                <a:gd name="connsiteX14" fmla="*/ 438150 w 438150"/>
                <a:gd name="connsiteY14" fmla="*/ 38100 h 762000"/>
                <a:gd name="connsiteX15" fmla="*/ 400050 w 438150"/>
                <a:gd name="connsiteY15" fmla="*/ 0 h 762000"/>
                <a:gd name="connsiteX0" fmla="*/ 352425 w 438150"/>
                <a:gd name="connsiteY0" fmla="*/ 285750 h 762000"/>
                <a:gd name="connsiteX1" fmla="*/ 352425 w 438150"/>
                <a:gd name="connsiteY1" fmla="*/ 228600 h 762000"/>
                <a:gd name="connsiteX2" fmla="*/ 352425 w 438150"/>
                <a:gd name="connsiteY2" fmla="*/ 285750 h 762000"/>
                <a:gd name="connsiteX3" fmla="*/ 295275 w 438150"/>
                <a:gd name="connsiteY3" fmla="*/ 381000 h 762000"/>
                <a:gd name="connsiteX4" fmla="*/ 147638 w 438150"/>
                <a:gd name="connsiteY4" fmla="*/ 381000 h 762000"/>
                <a:gd name="connsiteX5" fmla="*/ 147638 w 438150"/>
                <a:gd name="connsiteY5" fmla="*/ 342900 h 762000"/>
                <a:gd name="connsiteX6" fmla="*/ 295275 w 438150"/>
                <a:gd name="connsiteY6" fmla="*/ 342900 h 762000"/>
                <a:gd name="connsiteX7" fmla="*/ 295275 w 438150"/>
                <a:gd name="connsiteY7" fmla="*/ 381000 h 762000"/>
                <a:gd name="connsiteX8" fmla="*/ 400050 w 438150"/>
                <a:gd name="connsiteY8" fmla="*/ 0 h 762000"/>
                <a:gd name="connsiteX9" fmla="*/ 0 w 438150"/>
                <a:gd name="connsiteY9" fmla="*/ 1905 h 762000"/>
                <a:gd name="connsiteX10" fmla="*/ 0 w 438150"/>
                <a:gd name="connsiteY10" fmla="*/ 762000 h 762000"/>
                <a:gd name="connsiteX11" fmla="*/ 400050 w 438150"/>
                <a:gd name="connsiteY11" fmla="*/ 762000 h 762000"/>
                <a:gd name="connsiteX12" fmla="*/ 438150 w 438150"/>
                <a:gd name="connsiteY12" fmla="*/ 723900 h 762000"/>
                <a:gd name="connsiteX13" fmla="*/ 438150 w 438150"/>
                <a:gd name="connsiteY13" fmla="*/ 38100 h 762000"/>
                <a:gd name="connsiteX14" fmla="*/ 400050 w 438150"/>
                <a:gd name="connsiteY14" fmla="*/ 0 h 762000"/>
                <a:gd name="connsiteX0" fmla="*/ 295275 w 438150"/>
                <a:gd name="connsiteY0" fmla="*/ 381000 h 762000"/>
                <a:gd name="connsiteX1" fmla="*/ 147638 w 438150"/>
                <a:gd name="connsiteY1" fmla="*/ 381000 h 762000"/>
                <a:gd name="connsiteX2" fmla="*/ 147638 w 438150"/>
                <a:gd name="connsiteY2" fmla="*/ 342900 h 762000"/>
                <a:gd name="connsiteX3" fmla="*/ 295275 w 438150"/>
                <a:gd name="connsiteY3" fmla="*/ 342900 h 762000"/>
                <a:gd name="connsiteX4" fmla="*/ 295275 w 438150"/>
                <a:gd name="connsiteY4" fmla="*/ 381000 h 762000"/>
                <a:gd name="connsiteX5" fmla="*/ 400050 w 438150"/>
                <a:gd name="connsiteY5" fmla="*/ 0 h 762000"/>
                <a:gd name="connsiteX6" fmla="*/ 0 w 438150"/>
                <a:gd name="connsiteY6" fmla="*/ 1905 h 762000"/>
                <a:gd name="connsiteX7" fmla="*/ 0 w 438150"/>
                <a:gd name="connsiteY7" fmla="*/ 762000 h 762000"/>
                <a:gd name="connsiteX8" fmla="*/ 400050 w 438150"/>
                <a:gd name="connsiteY8" fmla="*/ 762000 h 762000"/>
                <a:gd name="connsiteX9" fmla="*/ 438150 w 438150"/>
                <a:gd name="connsiteY9" fmla="*/ 723900 h 762000"/>
                <a:gd name="connsiteX10" fmla="*/ 438150 w 438150"/>
                <a:gd name="connsiteY10" fmla="*/ 38100 h 762000"/>
                <a:gd name="connsiteX11" fmla="*/ 400050 w 438150"/>
                <a:gd name="connsiteY11" fmla="*/ 0 h 762000"/>
                <a:gd name="connsiteX0" fmla="*/ 295275 w 438150"/>
                <a:gd name="connsiteY0" fmla="*/ 342900 h 762000"/>
                <a:gd name="connsiteX1" fmla="*/ 147638 w 438150"/>
                <a:gd name="connsiteY1" fmla="*/ 381000 h 762000"/>
                <a:gd name="connsiteX2" fmla="*/ 147638 w 438150"/>
                <a:gd name="connsiteY2" fmla="*/ 342900 h 762000"/>
                <a:gd name="connsiteX3" fmla="*/ 295275 w 438150"/>
                <a:gd name="connsiteY3" fmla="*/ 342900 h 762000"/>
                <a:gd name="connsiteX4" fmla="*/ 400050 w 438150"/>
                <a:gd name="connsiteY4" fmla="*/ 0 h 762000"/>
                <a:gd name="connsiteX5" fmla="*/ 0 w 438150"/>
                <a:gd name="connsiteY5" fmla="*/ 1905 h 762000"/>
                <a:gd name="connsiteX6" fmla="*/ 0 w 438150"/>
                <a:gd name="connsiteY6" fmla="*/ 762000 h 762000"/>
                <a:gd name="connsiteX7" fmla="*/ 400050 w 438150"/>
                <a:gd name="connsiteY7" fmla="*/ 762000 h 762000"/>
                <a:gd name="connsiteX8" fmla="*/ 438150 w 438150"/>
                <a:gd name="connsiteY8" fmla="*/ 723900 h 762000"/>
                <a:gd name="connsiteX9" fmla="*/ 438150 w 438150"/>
                <a:gd name="connsiteY9" fmla="*/ 38100 h 762000"/>
                <a:gd name="connsiteX10" fmla="*/ 400050 w 438150"/>
                <a:gd name="connsiteY10" fmla="*/ 0 h 762000"/>
                <a:gd name="connsiteX0" fmla="*/ 295275 w 438150"/>
                <a:gd name="connsiteY0" fmla="*/ 342900 h 762000"/>
                <a:gd name="connsiteX1" fmla="*/ 147638 w 438150"/>
                <a:gd name="connsiteY1" fmla="*/ 381000 h 762000"/>
                <a:gd name="connsiteX2" fmla="*/ 295275 w 438150"/>
                <a:gd name="connsiteY2" fmla="*/ 342900 h 762000"/>
                <a:gd name="connsiteX3" fmla="*/ 400050 w 438150"/>
                <a:gd name="connsiteY3" fmla="*/ 0 h 762000"/>
                <a:gd name="connsiteX4" fmla="*/ 0 w 438150"/>
                <a:gd name="connsiteY4" fmla="*/ 1905 h 762000"/>
                <a:gd name="connsiteX5" fmla="*/ 0 w 438150"/>
                <a:gd name="connsiteY5" fmla="*/ 762000 h 762000"/>
                <a:gd name="connsiteX6" fmla="*/ 400050 w 438150"/>
                <a:gd name="connsiteY6" fmla="*/ 762000 h 762000"/>
                <a:gd name="connsiteX7" fmla="*/ 438150 w 438150"/>
                <a:gd name="connsiteY7" fmla="*/ 723900 h 762000"/>
                <a:gd name="connsiteX8" fmla="*/ 438150 w 438150"/>
                <a:gd name="connsiteY8" fmla="*/ 38100 h 762000"/>
                <a:gd name="connsiteX9" fmla="*/ 400050 w 438150"/>
                <a:gd name="connsiteY9" fmla="*/ 0 h 762000"/>
                <a:gd name="connsiteX0" fmla="*/ 400050 w 438150"/>
                <a:gd name="connsiteY0" fmla="*/ 0 h 762000"/>
                <a:gd name="connsiteX1" fmla="*/ 0 w 438150"/>
                <a:gd name="connsiteY1" fmla="*/ 1905 h 762000"/>
                <a:gd name="connsiteX2" fmla="*/ 0 w 438150"/>
                <a:gd name="connsiteY2" fmla="*/ 762000 h 762000"/>
                <a:gd name="connsiteX3" fmla="*/ 400050 w 438150"/>
                <a:gd name="connsiteY3" fmla="*/ 762000 h 762000"/>
                <a:gd name="connsiteX4" fmla="*/ 438150 w 438150"/>
                <a:gd name="connsiteY4" fmla="*/ 723900 h 762000"/>
                <a:gd name="connsiteX5" fmla="*/ 438150 w 438150"/>
                <a:gd name="connsiteY5" fmla="*/ 38100 h 762000"/>
                <a:gd name="connsiteX6" fmla="*/ 400050 w 438150"/>
                <a:gd name="connsiteY6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762000">
                  <a:moveTo>
                    <a:pt x="400050" y="0"/>
                  </a:moveTo>
                  <a:lnTo>
                    <a:pt x="0" y="1905"/>
                  </a:lnTo>
                  <a:lnTo>
                    <a:pt x="0" y="762000"/>
                  </a:lnTo>
                  <a:lnTo>
                    <a:pt x="400050" y="762000"/>
                  </a:lnTo>
                  <a:cubicBezTo>
                    <a:pt x="421005" y="762000"/>
                    <a:pt x="438150" y="744855"/>
                    <a:pt x="438150" y="723900"/>
                  </a:cubicBezTo>
                  <a:lnTo>
                    <a:pt x="438150" y="38100"/>
                  </a:lnTo>
                  <a:cubicBezTo>
                    <a:pt x="438150" y="17145"/>
                    <a:pt x="421005" y="0"/>
                    <a:pt x="400050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</p:grpSp>
      <p:pic>
        <p:nvPicPr>
          <p:cNvPr id="63" name="Graphic 26">
            <a:extLst>
              <a:ext uri="{FF2B5EF4-FFF2-40B4-BE49-F238E27FC236}">
                <a16:creationId xmlns:a16="http://schemas.microsoft.com/office/drawing/2014/main" id="{9439924D-4E43-4C2F-97E1-E50AF30A9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171650" y="4890318"/>
            <a:ext cx="426557" cy="426557"/>
          </a:xfrm>
          <a:prstGeom prst="rect">
            <a:avLst/>
          </a:prstGeom>
        </p:spPr>
      </p:pic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F4AA712E-D243-4C71-9D06-0715FFDD2120}"/>
              </a:ext>
            </a:extLst>
          </p:cNvPr>
          <p:cNvSpPr txBox="1">
            <a:spLocks/>
          </p:cNvSpPr>
          <p:nvPr/>
        </p:nvSpPr>
        <p:spPr>
          <a:xfrm>
            <a:off x="3629956" y="4944266"/>
            <a:ext cx="5889316" cy="6169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Si s’escau, tres pressupostos </a:t>
            </a:r>
            <a:r>
              <a:rPr lang="ca-ES" sz="1350" dirty="0"/>
              <a:t>de diferents proveïdors.</a:t>
            </a:r>
            <a:r>
              <a:rPr lang="ca-ES" sz="1350" b="1" dirty="0"/>
              <a:t> </a:t>
            </a:r>
            <a:r>
              <a:rPr lang="ca-ES" sz="1350" dirty="0">
                <a:hlinkClick r:id="rId22" action="ppaction://hlinksldjump"/>
              </a:rPr>
              <a:t>Veure secció específica</a:t>
            </a:r>
            <a:endParaRPr lang="ca-ES" sz="1350" dirty="0"/>
          </a:p>
          <a:p>
            <a:pPr marL="0" indent="0">
              <a:buNone/>
            </a:pPr>
            <a:endParaRPr lang="ca-ES" sz="1350" dirty="0"/>
          </a:p>
        </p:txBody>
      </p:sp>
      <p:pic>
        <p:nvPicPr>
          <p:cNvPr id="45" name="Graphic 26">
            <a:extLst>
              <a:ext uri="{FF2B5EF4-FFF2-40B4-BE49-F238E27FC236}">
                <a16:creationId xmlns:a16="http://schemas.microsoft.com/office/drawing/2014/main" id="{E2BAF9B0-B398-419A-961C-32F35CD97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157925" y="5444254"/>
            <a:ext cx="426557" cy="426557"/>
          </a:xfrm>
          <a:prstGeom prst="rect">
            <a:avLst/>
          </a:prstGeom>
        </p:spPr>
      </p:pic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C4842160-50F8-4855-9BCA-A63D2A069F4B}"/>
              </a:ext>
            </a:extLst>
          </p:cNvPr>
          <p:cNvSpPr txBox="1">
            <a:spLocks/>
          </p:cNvSpPr>
          <p:nvPr/>
        </p:nvSpPr>
        <p:spPr>
          <a:xfrm>
            <a:off x="3616231" y="5520057"/>
            <a:ext cx="8181416" cy="5488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Si s’escau</a:t>
            </a:r>
            <a:r>
              <a:rPr lang="ca-ES" sz="1350" dirty="0"/>
              <a:t>, documentació demostrativa de les accions realitzades en matèria de </a:t>
            </a:r>
            <a:r>
              <a:rPr lang="ca-ES" sz="1350" b="1" dirty="0"/>
              <a:t>publicitat</a:t>
            </a:r>
            <a:r>
              <a:rPr lang="ca-ES" sz="1350" dirty="0"/>
              <a:t>. </a:t>
            </a:r>
            <a:r>
              <a:rPr lang="ca-ES" sz="1350" dirty="0">
                <a:hlinkClick r:id="rId23" action="ppaction://hlinksldjump"/>
              </a:rPr>
              <a:t>Veure secció específica</a:t>
            </a:r>
            <a:endParaRPr lang="ca-ES" sz="1350" b="1" dirty="0"/>
          </a:p>
        </p:txBody>
      </p:sp>
      <p:pic>
        <p:nvPicPr>
          <p:cNvPr id="83" name="Graphic 3">
            <a:extLst>
              <a:ext uri="{FF2B5EF4-FFF2-40B4-BE49-F238E27FC236}">
                <a16:creationId xmlns:a16="http://schemas.microsoft.com/office/drawing/2014/main" id="{360D3128-1242-4929-8BFB-1BCC46F46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11630688" y="5458824"/>
            <a:ext cx="397416" cy="397416"/>
          </a:xfrm>
          <a:prstGeom prst="rect">
            <a:avLst/>
          </a:prstGeom>
        </p:spPr>
      </p:pic>
      <p:pic>
        <p:nvPicPr>
          <p:cNvPr id="49" name="Gràfic 48">
            <a:extLst>
              <a:ext uri="{FF2B5EF4-FFF2-40B4-BE49-F238E27FC236}">
                <a16:creationId xmlns:a16="http://schemas.microsoft.com/office/drawing/2014/main" id="{7B305D58-AF6A-4983-976E-FD9A2B4C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594473" y="4883466"/>
            <a:ext cx="348695" cy="348695"/>
          </a:xfrm>
          <a:prstGeom prst="rect">
            <a:avLst/>
          </a:prstGeom>
        </p:spPr>
      </p:pic>
      <p:pic>
        <p:nvPicPr>
          <p:cNvPr id="51" name="Gràfic 50">
            <a:extLst>
              <a:ext uri="{FF2B5EF4-FFF2-40B4-BE49-F238E27FC236}">
                <a16:creationId xmlns:a16="http://schemas.microsoft.com/office/drawing/2014/main" id="{5A76C11B-7B60-4D48-A0F4-8201A75AD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344924" y="4879935"/>
            <a:ext cx="348695" cy="348695"/>
          </a:xfrm>
          <a:prstGeom prst="rect">
            <a:avLst/>
          </a:prstGeom>
        </p:spPr>
      </p:pic>
      <p:pic>
        <p:nvPicPr>
          <p:cNvPr id="52" name="Gràfic 51">
            <a:extLst>
              <a:ext uri="{FF2B5EF4-FFF2-40B4-BE49-F238E27FC236}">
                <a16:creationId xmlns:a16="http://schemas.microsoft.com/office/drawing/2014/main" id="{00D5F849-BB06-4AD8-9013-916AE5F8E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108634" y="4876404"/>
            <a:ext cx="348695" cy="348695"/>
          </a:xfrm>
          <a:prstGeom prst="rect">
            <a:avLst/>
          </a:prstGeom>
        </p:spPr>
      </p:pic>
      <p:pic>
        <p:nvPicPr>
          <p:cNvPr id="97" name="Graphic 79">
            <a:hlinkClick r:id="rId26" action="ppaction://hlinksldjump"/>
            <a:extLst>
              <a:ext uri="{FF2B5EF4-FFF2-40B4-BE49-F238E27FC236}">
                <a16:creationId xmlns:a16="http://schemas.microsoft.com/office/drawing/2014/main" id="{19229BDB-38A8-451F-86B5-DC9B1FFB7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0" y="5572348"/>
            <a:ext cx="435961" cy="435961"/>
          </a:xfrm>
          <a:prstGeom prst="rect">
            <a:avLst/>
          </a:prstGeom>
        </p:spPr>
      </p:pic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5A8F17A7-2A7D-4BA3-AE7E-9FB6D3B1D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reflexió cadena valor automoció      Versió 1, 28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76872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31F14F05-A7DD-4C57-BA70-0FA9DF3269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292" y="490508"/>
            <a:ext cx="6677416" cy="1325563"/>
          </a:xfrm>
        </p:spPr>
        <p:txBody>
          <a:bodyPr/>
          <a:lstStyle/>
          <a:p>
            <a:r>
              <a:rPr lang="ca-ES" dirty="0"/>
              <a:t>Com funciona aquesta guia?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B61CA-33A5-4FB0-8DC9-0305F29F8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738" y="1676728"/>
            <a:ext cx="8373299" cy="46907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a-ES" sz="1500" dirty="0"/>
              <a:t>Al llarg de la guia podreu utilitzar </a:t>
            </a:r>
            <a:r>
              <a:rPr lang="ca-ES" sz="1500" b="1" dirty="0"/>
              <a:t>enllaços de navegació mitjançant les següents icones</a:t>
            </a:r>
            <a:r>
              <a:rPr lang="ca-ES" sz="1500" dirty="0"/>
              <a:t>:</a:t>
            </a:r>
          </a:p>
          <a:p>
            <a:pPr marL="0" indent="0" algn="ctr">
              <a:buNone/>
            </a:pPr>
            <a:endParaRPr lang="ca-ES" sz="1500" dirty="0"/>
          </a:p>
          <a:p>
            <a:pPr marL="0" indent="0" algn="just">
              <a:buNone/>
            </a:pPr>
            <a:endParaRPr lang="ca-ES" sz="1500" dirty="0"/>
          </a:p>
          <a:p>
            <a:pPr marL="0" indent="0" algn="ctr">
              <a:buNone/>
            </a:pPr>
            <a:r>
              <a:rPr lang="ca-ES" sz="1500" dirty="0"/>
              <a:t>Us retornarà a l’</a:t>
            </a:r>
            <a:r>
              <a:rPr lang="ca-ES" sz="1500" b="1" dirty="0"/>
              <a:t>índex</a:t>
            </a:r>
          </a:p>
          <a:p>
            <a:pPr marL="0" indent="0" algn="ctr">
              <a:buNone/>
            </a:pPr>
            <a:endParaRPr lang="ca-ES" sz="1500" b="1" dirty="0"/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r>
              <a:rPr lang="ca-ES" sz="1500" dirty="0"/>
              <a:t>Us retornarà a la pàgina d’</a:t>
            </a:r>
            <a:r>
              <a:rPr lang="ca-ES" sz="1500" b="1" dirty="0"/>
              <a:t>inici </a:t>
            </a:r>
            <a:r>
              <a:rPr lang="ca-ES" sz="1500" dirty="0"/>
              <a:t>de la </a:t>
            </a:r>
            <a:r>
              <a:rPr lang="ca-ES" sz="1500" b="1" dirty="0"/>
              <a:t>secció</a:t>
            </a:r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r>
              <a:rPr lang="ca-ES" sz="1500" b="1" u="sng" dirty="0">
                <a:solidFill>
                  <a:srgbClr val="0070C0"/>
                </a:solidFill>
              </a:rPr>
              <a:t>Enllaços marcats en blau</a:t>
            </a:r>
            <a:endParaRPr lang="ca-ES" sz="1500" dirty="0"/>
          </a:p>
          <a:p>
            <a:pPr marL="0" indent="0" algn="ctr">
              <a:buNone/>
            </a:pPr>
            <a:r>
              <a:rPr lang="ca-ES" sz="1500" dirty="0"/>
              <a:t>Us portarà a pàgines d’</a:t>
            </a:r>
            <a:r>
              <a:rPr lang="ca-ES" sz="1500" b="1" dirty="0"/>
              <a:t>altres seccions </a:t>
            </a:r>
            <a:r>
              <a:rPr lang="ca-ES" sz="1500" dirty="0"/>
              <a:t>d’aquest document relacionades amb el que s’explica</a:t>
            </a:r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r>
              <a:rPr lang="ca-ES" sz="1500" dirty="0"/>
              <a:t>Us portarà cap a un </a:t>
            </a:r>
            <a:r>
              <a:rPr lang="ca-ES" sz="1500" b="1" dirty="0"/>
              <a:t>enllaç web </a:t>
            </a:r>
          </a:p>
        </p:txBody>
      </p:sp>
      <p:pic>
        <p:nvPicPr>
          <p:cNvPr id="10" name="Graphic 9" descr="Cercle amb fletxa cap a l'esquerra de color taronja">
            <a:extLst>
              <a:ext uri="{FF2B5EF4-FFF2-40B4-BE49-F238E27FC236}">
                <a16:creationId xmlns:a16="http://schemas.microsoft.com/office/drawing/2014/main" id="{19E7B105-1DBD-4CA8-A749-4D084F6C1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3407" y="2148300"/>
            <a:ext cx="514349" cy="514349"/>
          </a:xfrm>
          <a:prstGeom prst="rect">
            <a:avLst/>
          </a:prstGeom>
        </p:spPr>
      </p:pic>
      <p:pic>
        <p:nvPicPr>
          <p:cNvPr id="15" name="Graphic 14" descr="Cercle amb fletxa cap a l'esquerra de color gris">
            <a:extLst>
              <a:ext uri="{FF2B5EF4-FFF2-40B4-BE49-F238E27FC236}">
                <a16:creationId xmlns:a16="http://schemas.microsoft.com/office/drawing/2014/main" id="{E295E239-DA9D-43E4-9CB1-D6B27C355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93038" y="3164963"/>
            <a:ext cx="514349" cy="514349"/>
          </a:xfrm>
          <a:prstGeom prst="rect">
            <a:avLst/>
          </a:prstGeom>
        </p:spPr>
      </p:pic>
      <p:grpSp>
        <p:nvGrpSpPr>
          <p:cNvPr id="20" name="Group 5" descr="Icona enllaç">
            <a:extLst>
              <a:ext uri="{FF2B5EF4-FFF2-40B4-BE49-F238E27FC236}">
                <a16:creationId xmlns:a16="http://schemas.microsoft.com/office/drawing/2014/main" id="{9E68931B-8FDA-4D2A-90BE-AF6EBEA393CC}"/>
              </a:ext>
            </a:extLst>
          </p:cNvPr>
          <p:cNvGrpSpPr>
            <a:grpSpLocks noChangeAspect="1"/>
          </p:cNvGrpSpPr>
          <p:nvPr/>
        </p:nvGrpSpPr>
        <p:grpSpPr>
          <a:xfrm>
            <a:off x="5875387" y="5178303"/>
            <a:ext cx="432000" cy="432000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48D6D93-89A9-4384-80B4-C5EEBA0201F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 dirty="0"/>
            </a:p>
          </p:txBody>
        </p:sp>
        <p:pic>
          <p:nvPicPr>
            <p:cNvPr id="22" name="Graphic 7" descr="Link">
              <a:extLst>
                <a:ext uri="{FF2B5EF4-FFF2-40B4-BE49-F238E27FC236}">
                  <a16:creationId xmlns:a16="http://schemas.microsoft.com/office/drawing/2014/main" id="{D5C1EB66-3D7C-4430-B750-44957ED59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6E1C49BF-0C8A-43F5-9486-5DC8AFEFD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reflexió cadena valor automoció      Versió 1, 28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64052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id="{FE8D0066-3918-46CD-8558-E92040658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38" name="Rectangle: Rounded Corners 129">
            <a:extLst>
              <a:ext uri="{FF2B5EF4-FFF2-40B4-BE49-F238E27FC236}">
                <a16:creationId xmlns:a16="http://schemas.microsoft.com/office/drawing/2014/main" id="{9C480CC8-7946-4B38-8B23-FE8608C92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57366" y="2147127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pic>
        <p:nvPicPr>
          <p:cNvPr id="40" name="Gràfic 39">
            <a:extLst>
              <a:ext uri="{FF2B5EF4-FFF2-40B4-BE49-F238E27FC236}">
                <a16:creationId xmlns:a16="http://schemas.microsoft.com/office/drawing/2014/main" id="{7095975C-F33D-4FF1-B5DB-A517DC189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8323" y="2337225"/>
            <a:ext cx="686715" cy="686715"/>
          </a:xfrm>
          <a:prstGeom prst="rect">
            <a:avLst/>
          </a:prstGeom>
        </p:spPr>
      </p:pic>
      <p:pic>
        <p:nvPicPr>
          <p:cNvPr id="44" name="Gràfic 43">
            <a:extLst>
              <a:ext uri="{FF2B5EF4-FFF2-40B4-BE49-F238E27FC236}">
                <a16:creationId xmlns:a16="http://schemas.microsoft.com/office/drawing/2014/main" id="{7B16BF71-C222-40A1-9F56-8C32921E9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85995" y="2289265"/>
            <a:ext cx="686715" cy="686715"/>
          </a:xfrm>
          <a:prstGeom prst="rect">
            <a:avLst/>
          </a:prstGeom>
        </p:spPr>
      </p:pic>
      <p:sp>
        <p:nvSpPr>
          <p:cNvPr id="48" name="TextBox 66">
            <a:extLst>
              <a:ext uri="{FF2B5EF4-FFF2-40B4-BE49-F238E27FC236}">
                <a16:creationId xmlns:a16="http://schemas.microsoft.com/office/drawing/2014/main" id="{D45B5280-2040-4822-BCCB-4DE2918CD87F}"/>
              </a:ext>
            </a:extLst>
          </p:cNvPr>
          <p:cNvSpPr txBox="1"/>
          <p:nvPr/>
        </p:nvSpPr>
        <p:spPr>
          <a:xfrm>
            <a:off x="5333946" y="3089431"/>
            <a:ext cx="16726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350" dirty="0"/>
              <a:t>ASSESSORAMENT EXTERN</a:t>
            </a:r>
          </a:p>
        </p:txBody>
      </p:sp>
      <p:pic>
        <p:nvPicPr>
          <p:cNvPr id="72" name="Graphic 4" descr="Atenció!">
            <a:extLst>
              <a:ext uri="{FF2B5EF4-FFF2-40B4-BE49-F238E27FC236}">
                <a16:creationId xmlns:a16="http://schemas.microsoft.com/office/drawing/2014/main" id="{D7F1BDA3-FEB1-4A0C-9E94-4185293434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71665" y="4037124"/>
            <a:ext cx="344283" cy="344283"/>
          </a:xfrm>
          <a:prstGeom prst="rect">
            <a:avLst/>
          </a:prstGeom>
        </p:spPr>
      </p:pic>
      <p:sp>
        <p:nvSpPr>
          <p:cNvPr id="73" name="TextBox 2">
            <a:extLst>
              <a:ext uri="{FF2B5EF4-FFF2-40B4-BE49-F238E27FC236}">
                <a16:creationId xmlns:a16="http://schemas.microsoft.com/office/drawing/2014/main" id="{F6A1A26B-301F-43D8-886E-9A9B8E6AF045}"/>
              </a:ext>
            </a:extLst>
          </p:cNvPr>
          <p:cNvSpPr txBox="1"/>
          <p:nvPr/>
        </p:nvSpPr>
        <p:spPr>
          <a:xfrm>
            <a:off x="3578917" y="4054070"/>
            <a:ext cx="59949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350" dirty="0">
                <a:solidFill>
                  <a:srgbClr val="FF0000"/>
                </a:solidFill>
              </a:rPr>
              <a:t>Adjuntar-ho tota la documentació justificativa en un únic document </a:t>
            </a:r>
            <a:r>
              <a:rPr lang="ca-ES" sz="1350" dirty="0" err="1">
                <a:solidFill>
                  <a:srgbClr val="FF0000"/>
                </a:solidFill>
              </a:rPr>
              <a:t>pdf</a:t>
            </a:r>
            <a:r>
              <a:rPr lang="ca-ES" sz="1350" dirty="0">
                <a:solidFill>
                  <a:srgbClr val="FF0000"/>
                </a:solidFill>
              </a:rPr>
              <a:t>, </a:t>
            </a:r>
            <a:r>
              <a:rPr lang="ca-ES" sz="1350" dirty="0" err="1">
                <a:solidFill>
                  <a:srgbClr val="FF0000"/>
                </a:solidFill>
              </a:rPr>
              <a:t>zip</a:t>
            </a:r>
            <a:r>
              <a:rPr lang="ca-ES" sz="1350" dirty="0">
                <a:solidFill>
                  <a:srgbClr val="FF0000"/>
                </a:solidFill>
              </a:rPr>
              <a:t> o rar</a:t>
            </a:r>
          </a:p>
        </p:txBody>
      </p:sp>
      <p:pic>
        <p:nvPicPr>
          <p:cNvPr id="9" name="Gràfic 8">
            <a:extLst>
              <a:ext uri="{FF2B5EF4-FFF2-40B4-BE49-F238E27FC236}">
                <a16:creationId xmlns:a16="http://schemas.microsoft.com/office/drawing/2014/main" id="{CC01DB7F-2E51-4FE2-8860-8A9A2B46D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88649" y="4960330"/>
            <a:ext cx="507832" cy="507832"/>
          </a:xfrm>
          <a:prstGeom prst="rect">
            <a:avLst/>
          </a:prstGeom>
        </p:spPr>
      </p:pic>
      <p:grpSp>
        <p:nvGrpSpPr>
          <p:cNvPr id="65" name="Group 52">
            <a:extLst>
              <a:ext uri="{FF2B5EF4-FFF2-40B4-BE49-F238E27FC236}">
                <a16:creationId xmlns:a16="http://schemas.microsoft.com/office/drawing/2014/main" id="{2D972C9F-4C97-4E79-A41F-74C8F5EA2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74499" y="4925417"/>
            <a:ext cx="540130" cy="560221"/>
            <a:chOff x="-94408" y="2761858"/>
            <a:chExt cx="1488797" cy="1488797"/>
          </a:xfrm>
        </p:grpSpPr>
        <p:sp>
          <p:nvSpPr>
            <p:cNvPr id="66" name="Rectangle: Rounded Corners 53">
              <a:extLst>
                <a:ext uri="{FF2B5EF4-FFF2-40B4-BE49-F238E27FC236}">
                  <a16:creationId xmlns:a16="http://schemas.microsoft.com/office/drawing/2014/main" id="{9E720A3F-C803-4DB4-9250-76045C1339B0}"/>
                </a:ext>
              </a:extLst>
            </p:cNvPr>
            <p:cNvSpPr/>
            <p:nvPr/>
          </p:nvSpPr>
          <p:spPr>
            <a:xfrm>
              <a:off x="191068" y="3038814"/>
              <a:ext cx="920564" cy="1013773"/>
            </a:xfrm>
            <a:prstGeom prst="roundRect">
              <a:avLst>
                <a:gd name="adj" fmla="val 77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67" name="Graphic 54" descr="Clipboard Mixed with solid fill">
              <a:extLst>
                <a:ext uri="{FF2B5EF4-FFF2-40B4-BE49-F238E27FC236}">
                  <a16:creationId xmlns:a16="http://schemas.microsoft.com/office/drawing/2014/main" id="{E936C70E-4492-4B6E-929D-1F1777F6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-94408" y="2761858"/>
              <a:ext cx="1488797" cy="1488797"/>
            </a:xfrm>
            <a:prstGeom prst="rect">
              <a:avLst/>
            </a:prstGeom>
          </p:spPr>
        </p:pic>
      </p:grpSp>
      <p:grpSp>
        <p:nvGrpSpPr>
          <p:cNvPr id="89" name="Graphic 5">
            <a:extLst>
              <a:ext uri="{FF2B5EF4-FFF2-40B4-BE49-F238E27FC236}">
                <a16:creationId xmlns:a16="http://schemas.microsoft.com/office/drawing/2014/main" id="{92161975-C00B-4575-A946-FA285D4FC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48588" y="5008344"/>
            <a:ext cx="331051" cy="411804"/>
            <a:chOff x="5829300" y="3048000"/>
            <a:chExt cx="533400" cy="762000"/>
          </a:xfrm>
          <a:solidFill>
            <a:schemeClr val="accent6">
              <a:lumMod val="75000"/>
            </a:schemeClr>
          </a:solidFill>
        </p:grpSpPr>
        <p:sp>
          <p:nvSpPr>
            <p:cNvPr id="90" name="Freeform: Shape 49">
              <a:extLst>
                <a:ext uri="{FF2B5EF4-FFF2-40B4-BE49-F238E27FC236}">
                  <a16:creationId xmlns:a16="http://schemas.microsoft.com/office/drawing/2014/main" id="{C0FC47B5-3578-41F4-9424-77DD098F7F77}"/>
                </a:ext>
              </a:extLst>
            </p:cNvPr>
            <p:cNvSpPr/>
            <p:nvPr/>
          </p:nvSpPr>
          <p:spPr>
            <a:xfrm>
              <a:off x="5829300" y="3049905"/>
              <a:ext cx="57150" cy="760095"/>
            </a:xfrm>
            <a:custGeom>
              <a:avLst/>
              <a:gdLst>
                <a:gd name="connsiteX0" fmla="*/ 0 w 57150"/>
                <a:gd name="connsiteY0" fmla="*/ 0 h 760095"/>
                <a:gd name="connsiteX1" fmla="*/ 57150 w 57150"/>
                <a:gd name="connsiteY1" fmla="*/ 0 h 760095"/>
                <a:gd name="connsiteX2" fmla="*/ 57150 w 57150"/>
                <a:gd name="connsiteY2" fmla="*/ 760095 h 760095"/>
                <a:gd name="connsiteX3" fmla="*/ 0 w 57150"/>
                <a:gd name="connsiteY3" fmla="*/ 760095 h 76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760095">
                  <a:moveTo>
                    <a:pt x="0" y="0"/>
                  </a:moveTo>
                  <a:lnTo>
                    <a:pt x="57150" y="0"/>
                  </a:lnTo>
                  <a:lnTo>
                    <a:pt x="57150" y="760095"/>
                  </a:lnTo>
                  <a:lnTo>
                    <a:pt x="0" y="7600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91" name="Freeform: Shape 50">
              <a:extLst>
                <a:ext uri="{FF2B5EF4-FFF2-40B4-BE49-F238E27FC236}">
                  <a16:creationId xmlns:a16="http://schemas.microsoft.com/office/drawing/2014/main" id="{543F8FDB-BB84-42FB-A95F-C3113FFB3E37}"/>
                </a:ext>
              </a:extLst>
            </p:cNvPr>
            <p:cNvSpPr/>
            <p:nvPr/>
          </p:nvSpPr>
          <p:spPr>
            <a:xfrm>
              <a:off x="5924550" y="3048000"/>
              <a:ext cx="438150" cy="762000"/>
            </a:xfrm>
            <a:custGeom>
              <a:avLst/>
              <a:gdLst>
                <a:gd name="connsiteX0" fmla="*/ 352425 w 438150"/>
                <a:gd name="connsiteY0" fmla="*/ 285750 h 762000"/>
                <a:gd name="connsiteX1" fmla="*/ 85725 w 438150"/>
                <a:gd name="connsiteY1" fmla="*/ 285750 h 762000"/>
                <a:gd name="connsiteX2" fmla="*/ 85725 w 438150"/>
                <a:gd name="connsiteY2" fmla="*/ 228600 h 762000"/>
                <a:gd name="connsiteX3" fmla="*/ 352425 w 438150"/>
                <a:gd name="connsiteY3" fmla="*/ 228600 h 762000"/>
                <a:gd name="connsiteX4" fmla="*/ 352425 w 438150"/>
                <a:gd name="connsiteY4" fmla="*/ 285750 h 762000"/>
                <a:gd name="connsiteX5" fmla="*/ 295275 w 438150"/>
                <a:gd name="connsiteY5" fmla="*/ 381000 h 762000"/>
                <a:gd name="connsiteX6" fmla="*/ 147638 w 438150"/>
                <a:gd name="connsiteY6" fmla="*/ 381000 h 762000"/>
                <a:gd name="connsiteX7" fmla="*/ 147638 w 438150"/>
                <a:gd name="connsiteY7" fmla="*/ 342900 h 762000"/>
                <a:gd name="connsiteX8" fmla="*/ 295275 w 438150"/>
                <a:gd name="connsiteY8" fmla="*/ 342900 h 762000"/>
                <a:gd name="connsiteX9" fmla="*/ 295275 w 438150"/>
                <a:gd name="connsiteY9" fmla="*/ 381000 h 762000"/>
                <a:gd name="connsiteX10" fmla="*/ 400050 w 438150"/>
                <a:gd name="connsiteY10" fmla="*/ 0 h 762000"/>
                <a:gd name="connsiteX11" fmla="*/ 0 w 438150"/>
                <a:gd name="connsiteY11" fmla="*/ 1905 h 762000"/>
                <a:gd name="connsiteX12" fmla="*/ 0 w 438150"/>
                <a:gd name="connsiteY12" fmla="*/ 762000 h 762000"/>
                <a:gd name="connsiteX13" fmla="*/ 400050 w 438150"/>
                <a:gd name="connsiteY13" fmla="*/ 762000 h 762000"/>
                <a:gd name="connsiteX14" fmla="*/ 438150 w 438150"/>
                <a:gd name="connsiteY14" fmla="*/ 723900 h 762000"/>
                <a:gd name="connsiteX15" fmla="*/ 438150 w 438150"/>
                <a:gd name="connsiteY15" fmla="*/ 38100 h 762000"/>
                <a:gd name="connsiteX16" fmla="*/ 400050 w 438150"/>
                <a:gd name="connsiteY16" fmla="*/ 0 h 762000"/>
                <a:gd name="connsiteX0" fmla="*/ 352425 w 438150"/>
                <a:gd name="connsiteY0" fmla="*/ 285750 h 762000"/>
                <a:gd name="connsiteX1" fmla="*/ 85725 w 438150"/>
                <a:gd name="connsiteY1" fmla="*/ 285750 h 762000"/>
                <a:gd name="connsiteX2" fmla="*/ 352425 w 438150"/>
                <a:gd name="connsiteY2" fmla="*/ 228600 h 762000"/>
                <a:gd name="connsiteX3" fmla="*/ 352425 w 438150"/>
                <a:gd name="connsiteY3" fmla="*/ 285750 h 762000"/>
                <a:gd name="connsiteX4" fmla="*/ 295275 w 438150"/>
                <a:gd name="connsiteY4" fmla="*/ 381000 h 762000"/>
                <a:gd name="connsiteX5" fmla="*/ 147638 w 438150"/>
                <a:gd name="connsiteY5" fmla="*/ 381000 h 762000"/>
                <a:gd name="connsiteX6" fmla="*/ 147638 w 438150"/>
                <a:gd name="connsiteY6" fmla="*/ 342900 h 762000"/>
                <a:gd name="connsiteX7" fmla="*/ 295275 w 438150"/>
                <a:gd name="connsiteY7" fmla="*/ 342900 h 762000"/>
                <a:gd name="connsiteX8" fmla="*/ 295275 w 438150"/>
                <a:gd name="connsiteY8" fmla="*/ 381000 h 762000"/>
                <a:gd name="connsiteX9" fmla="*/ 400050 w 438150"/>
                <a:gd name="connsiteY9" fmla="*/ 0 h 762000"/>
                <a:gd name="connsiteX10" fmla="*/ 0 w 438150"/>
                <a:gd name="connsiteY10" fmla="*/ 1905 h 762000"/>
                <a:gd name="connsiteX11" fmla="*/ 0 w 438150"/>
                <a:gd name="connsiteY11" fmla="*/ 762000 h 762000"/>
                <a:gd name="connsiteX12" fmla="*/ 400050 w 438150"/>
                <a:gd name="connsiteY12" fmla="*/ 762000 h 762000"/>
                <a:gd name="connsiteX13" fmla="*/ 438150 w 438150"/>
                <a:gd name="connsiteY13" fmla="*/ 723900 h 762000"/>
                <a:gd name="connsiteX14" fmla="*/ 438150 w 438150"/>
                <a:gd name="connsiteY14" fmla="*/ 38100 h 762000"/>
                <a:gd name="connsiteX15" fmla="*/ 400050 w 438150"/>
                <a:gd name="connsiteY15" fmla="*/ 0 h 762000"/>
                <a:gd name="connsiteX0" fmla="*/ 352425 w 438150"/>
                <a:gd name="connsiteY0" fmla="*/ 285750 h 762000"/>
                <a:gd name="connsiteX1" fmla="*/ 352425 w 438150"/>
                <a:gd name="connsiteY1" fmla="*/ 228600 h 762000"/>
                <a:gd name="connsiteX2" fmla="*/ 352425 w 438150"/>
                <a:gd name="connsiteY2" fmla="*/ 285750 h 762000"/>
                <a:gd name="connsiteX3" fmla="*/ 295275 w 438150"/>
                <a:gd name="connsiteY3" fmla="*/ 381000 h 762000"/>
                <a:gd name="connsiteX4" fmla="*/ 147638 w 438150"/>
                <a:gd name="connsiteY4" fmla="*/ 381000 h 762000"/>
                <a:gd name="connsiteX5" fmla="*/ 147638 w 438150"/>
                <a:gd name="connsiteY5" fmla="*/ 342900 h 762000"/>
                <a:gd name="connsiteX6" fmla="*/ 295275 w 438150"/>
                <a:gd name="connsiteY6" fmla="*/ 342900 h 762000"/>
                <a:gd name="connsiteX7" fmla="*/ 295275 w 438150"/>
                <a:gd name="connsiteY7" fmla="*/ 381000 h 762000"/>
                <a:gd name="connsiteX8" fmla="*/ 400050 w 438150"/>
                <a:gd name="connsiteY8" fmla="*/ 0 h 762000"/>
                <a:gd name="connsiteX9" fmla="*/ 0 w 438150"/>
                <a:gd name="connsiteY9" fmla="*/ 1905 h 762000"/>
                <a:gd name="connsiteX10" fmla="*/ 0 w 438150"/>
                <a:gd name="connsiteY10" fmla="*/ 762000 h 762000"/>
                <a:gd name="connsiteX11" fmla="*/ 400050 w 438150"/>
                <a:gd name="connsiteY11" fmla="*/ 762000 h 762000"/>
                <a:gd name="connsiteX12" fmla="*/ 438150 w 438150"/>
                <a:gd name="connsiteY12" fmla="*/ 723900 h 762000"/>
                <a:gd name="connsiteX13" fmla="*/ 438150 w 438150"/>
                <a:gd name="connsiteY13" fmla="*/ 38100 h 762000"/>
                <a:gd name="connsiteX14" fmla="*/ 400050 w 438150"/>
                <a:gd name="connsiteY14" fmla="*/ 0 h 762000"/>
                <a:gd name="connsiteX0" fmla="*/ 295275 w 438150"/>
                <a:gd name="connsiteY0" fmla="*/ 381000 h 762000"/>
                <a:gd name="connsiteX1" fmla="*/ 147638 w 438150"/>
                <a:gd name="connsiteY1" fmla="*/ 381000 h 762000"/>
                <a:gd name="connsiteX2" fmla="*/ 147638 w 438150"/>
                <a:gd name="connsiteY2" fmla="*/ 342900 h 762000"/>
                <a:gd name="connsiteX3" fmla="*/ 295275 w 438150"/>
                <a:gd name="connsiteY3" fmla="*/ 342900 h 762000"/>
                <a:gd name="connsiteX4" fmla="*/ 295275 w 438150"/>
                <a:gd name="connsiteY4" fmla="*/ 381000 h 762000"/>
                <a:gd name="connsiteX5" fmla="*/ 400050 w 438150"/>
                <a:gd name="connsiteY5" fmla="*/ 0 h 762000"/>
                <a:gd name="connsiteX6" fmla="*/ 0 w 438150"/>
                <a:gd name="connsiteY6" fmla="*/ 1905 h 762000"/>
                <a:gd name="connsiteX7" fmla="*/ 0 w 438150"/>
                <a:gd name="connsiteY7" fmla="*/ 762000 h 762000"/>
                <a:gd name="connsiteX8" fmla="*/ 400050 w 438150"/>
                <a:gd name="connsiteY8" fmla="*/ 762000 h 762000"/>
                <a:gd name="connsiteX9" fmla="*/ 438150 w 438150"/>
                <a:gd name="connsiteY9" fmla="*/ 723900 h 762000"/>
                <a:gd name="connsiteX10" fmla="*/ 438150 w 438150"/>
                <a:gd name="connsiteY10" fmla="*/ 38100 h 762000"/>
                <a:gd name="connsiteX11" fmla="*/ 400050 w 438150"/>
                <a:gd name="connsiteY11" fmla="*/ 0 h 762000"/>
                <a:gd name="connsiteX0" fmla="*/ 295275 w 438150"/>
                <a:gd name="connsiteY0" fmla="*/ 342900 h 762000"/>
                <a:gd name="connsiteX1" fmla="*/ 147638 w 438150"/>
                <a:gd name="connsiteY1" fmla="*/ 381000 h 762000"/>
                <a:gd name="connsiteX2" fmla="*/ 147638 w 438150"/>
                <a:gd name="connsiteY2" fmla="*/ 342900 h 762000"/>
                <a:gd name="connsiteX3" fmla="*/ 295275 w 438150"/>
                <a:gd name="connsiteY3" fmla="*/ 342900 h 762000"/>
                <a:gd name="connsiteX4" fmla="*/ 400050 w 438150"/>
                <a:gd name="connsiteY4" fmla="*/ 0 h 762000"/>
                <a:gd name="connsiteX5" fmla="*/ 0 w 438150"/>
                <a:gd name="connsiteY5" fmla="*/ 1905 h 762000"/>
                <a:gd name="connsiteX6" fmla="*/ 0 w 438150"/>
                <a:gd name="connsiteY6" fmla="*/ 762000 h 762000"/>
                <a:gd name="connsiteX7" fmla="*/ 400050 w 438150"/>
                <a:gd name="connsiteY7" fmla="*/ 762000 h 762000"/>
                <a:gd name="connsiteX8" fmla="*/ 438150 w 438150"/>
                <a:gd name="connsiteY8" fmla="*/ 723900 h 762000"/>
                <a:gd name="connsiteX9" fmla="*/ 438150 w 438150"/>
                <a:gd name="connsiteY9" fmla="*/ 38100 h 762000"/>
                <a:gd name="connsiteX10" fmla="*/ 400050 w 438150"/>
                <a:gd name="connsiteY10" fmla="*/ 0 h 762000"/>
                <a:gd name="connsiteX0" fmla="*/ 295275 w 438150"/>
                <a:gd name="connsiteY0" fmla="*/ 342900 h 762000"/>
                <a:gd name="connsiteX1" fmla="*/ 147638 w 438150"/>
                <a:gd name="connsiteY1" fmla="*/ 381000 h 762000"/>
                <a:gd name="connsiteX2" fmla="*/ 295275 w 438150"/>
                <a:gd name="connsiteY2" fmla="*/ 342900 h 762000"/>
                <a:gd name="connsiteX3" fmla="*/ 400050 w 438150"/>
                <a:gd name="connsiteY3" fmla="*/ 0 h 762000"/>
                <a:gd name="connsiteX4" fmla="*/ 0 w 438150"/>
                <a:gd name="connsiteY4" fmla="*/ 1905 h 762000"/>
                <a:gd name="connsiteX5" fmla="*/ 0 w 438150"/>
                <a:gd name="connsiteY5" fmla="*/ 762000 h 762000"/>
                <a:gd name="connsiteX6" fmla="*/ 400050 w 438150"/>
                <a:gd name="connsiteY6" fmla="*/ 762000 h 762000"/>
                <a:gd name="connsiteX7" fmla="*/ 438150 w 438150"/>
                <a:gd name="connsiteY7" fmla="*/ 723900 h 762000"/>
                <a:gd name="connsiteX8" fmla="*/ 438150 w 438150"/>
                <a:gd name="connsiteY8" fmla="*/ 38100 h 762000"/>
                <a:gd name="connsiteX9" fmla="*/ 400050 w 438150"/>
                <a:gd name="connsiteY9" fmla="*/ 0 h 762000"/>
                <a:gd name="connsiteX0" fmla="*/ 400050 w 438150"/>
                <a:gd name="connsiteY0" fmla="*/ 0 h 762000"/>
                <a:gd name="connsiteX1" fmla="*/ 0 w 438150"/>
                <a:gd name="connsiteY1" fmla="*/ 1905 h 762000"/>
                <a:gd name="connsiteX2" fmla="*/ 0 w 438150"/>
                <a:gd name="connsiteY2" fmla="*/ 762000 h 762000"/>
                <a:gd name="connsiteX3" fmla="*/ 400050 w 438150"/>
                <a:gd name="connsiteY3" fmla="*/ 762000 h 762000"/>
                <a:gd name="connsiteX4" fmla="*/ 438150 w 438150"/>
                <a:gd name="connsiteY4" fmla="*/ 723900 h 762000"/>
                <a:gd name="connsiteX5" fmla="*/ 438150 w 438150"/>
                <a:gd name="connsiteY5" fmla="*/ 38100 h 762000"/>
                <a:gd name="connsiteX6" fmla="*/ 400050 w 438150"/>
                <a:gd name="connsiteY6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762000">
                  <a:moveTo>
                    <a:pt x="400050" y="0"/>
                  </a:moveTo>
                  <a:lnTo>
                    <a:pt x="0" y="1905"/>
                  </a:lnTo>
                  <a:lnTo>
                    <a:pt x="0" y="762000"/>
                  </a:lnTo>
                  <a:lnTo>
                    <a:pt x="400050" y="762000"/>
                  </a:lnTo>
                  <a:cubicBezTo>
                    <a:pt x="421005" y="762000"/>
                    <a:pt x="438150" y="744855"/>
                    <a:pt x="438150" y="723900"/>
                  </a:cubicBezTo>
                  <a:lnTo>
                    <a:pt x="438150" y="38100"/>
                  </a:lnTo>
                  <a:cubicBezTo>
                    <a:pt x="438150" y="17145"/>
                    <a:pt x="421005" y="0"/>
                    <a:pt x="400050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</p:grpSp>
      <p:pic>
        <p:nvPicPr>
          <p:cNvPr id="70" name="Gràfic 69">
            <a:extLst>
              <a:ext uri="{FF2B5EF4-FFF2-40B4-BE49-F238E27FC236}">
                <a16:creationId xmlns:a16="http://schemas.microsoft.com/office/drawing/2014/main" id="{77E29333-FC84-40E6-9F4D-772D98F84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33324" y="4960330"/>
            <a:ext cx="507832" cy="507832"/>
          </a:xfrm>
          <a:prstGeom prst="rect">
            <a:avLst/>
          </a:prstGeom>
        </p:spPr>
      </p:pic>
      <p:pic>
        <p:nvPicPr>
          <p:cNvPr id="56" name="Graphic 65">
            <a:extLst>
              <a:ext uri="{FF2B5EF4-FFF2-40B4-BE49-F238E27FC236}">
                <a16:creationId xmlns:a16="http://schemas.microsoft.com/office/drawing/2014/main" id="{CE42F361-550A-4218-AA6E-6FDC2D4C8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74668" y="4955652"/>
            <a:ext cx="517867" cy="517867"/>
          </a:xfrm>
          <a:prstGeom prst="rect">
            <a:avLst/>
          </a:prstGeom>
        </p:spPr>
      </p:pic>
      <p:sp>
        <p:nvSpPr>
          <p:cNvPr id="75" name="Arrow: Right 40">
            <a:extLst>
              <a:ext uri="{FF2B5EF4-FFF2-40B4-BE49-F238E27FC236}">
                <a16:creationId xmlns:a16="http://schemas.microsoft.com/office/drawing/2014/main" id="{BC486BB9-06C3-425F-AD22-2070553AC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92273" y="5102781"/>
            <a:ext cx="459432" cy="179697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pic>
        <p:nvPicPr>
          <p:cNvPr id="74" name="Graphic 62">
            <a:extLst>
              <a:ext uri="{FF2B5EF4-FFF2-40B4-BE49-F238E27FC236}">
                <a16:creationId xmlns:a16="http://schemas.microsoft.com/office/drawing/2014/main" id="{2EA919BF-CDBD-4F6E-95AC-8012ABA07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352950" y="5138796"/>
            <a:ext cx="452957" cy="452957"/>
          </a:xfrm>
          <a:prstGeom prst="rect">
            <a:avLst/>
          </a:prstGeom>
        </p:spPr>
      </p:pic>
      <p:sp>
        <p:nvSpPr>
          <p:cNvPr id="61" name="Rectangle: Rounded Corners 66">
            <a:extLst>
              <a:ext uri="{FF2B5EF4-FFF2-40B4-BE49-F238E27FC236}">
                <a16:creationId xmlns:a16="http://schemas.microsoft.com/office/drawing/2014/main" id="{051FA708-12FD-45C5-A661-8DB42A5A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02216" y="5138795"/>
            <a:ext cx="491722" cy="20993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PDF</a:t>
            </a:r>
            <a:endParaRPr lang="fr-BE" sz="1200" dirty="0">
              <a:solidFill>
                <a:schemeClr val="tx1"/>
              </a:solidFill>
            </a:endParaRPr>
          </a:p>
        </p:txBody>
      </p:sp>
      <p:pic>
        <p:nvPicPr>
          <p:cNvPr id="84" name="Graphic 68">
            <a:extLst>
              <a:ext uri="{FF2B5EF4-FFF2-40B4-BE49-F238E27FC236}">
                <a16:creationId xmlns:a16="http://schemas.microsoft.com/office/drawing/2014/main" id="{D33946A0-8583-4FE3-8406-8369EC6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350140" y="4634740"/>
            <a:ext cx="455767" cy="455767"/>
          </a:xfrm>
          <a:prstGeom prst="rect">
            <a:avLst/>
          </a:prstGeom>
        </p:spPr>
      </p:pic>
      <p:sp>
        <p:nvSpPr>
          <p:cNvPr id="86" name="Rectangle: Rounded Corners 73">
            <a:extLst>
              <a:ext uri="{FF2B5EF4-FFF2-40B4-BE49-F238E27FC236}">
                <a16:creationId xmlns:a16="http://schemas.microsoft.com/office/drawing/2014/main" id="{BF0D2E57-4BAF-48BB-AF1B-9F9318114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89883" y="4751053"/>
            <a:ext cx="831011" cy="17171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ZIP / RAR</a:t>
            </a:r>
            <a:endParaRPr lang="fr-BE" sz="1600" dirty="0">
              <a:solidFill>
                <a:schemeClr val="tx1"/>
              </a:solidFill>
            </a:endParaRPr>
          </a:p>
        </p:txBody>
      </p:sp>
      <p:pic>
        <p:nvPicPr>
          <p:cNvPr id="97" name="Graphic 79">
            <a:hlinkClick r:id="rId20" action="ppaction://hlinksldjump"/>
            <a:extLst>
              <a:ext uri="{FF2B5EF4-FFF2-40B4-BE49-F238E27FC236}">
                <a16:creationId xmlns:a16="http://schemas.microsoft.com/office/drawing/2014/main" id="{19229BDB-38A8-451F-86B5-DC9B1FFB7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0" y="5591753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16AD357F-610F-4B33-B1B3-0CCA582B1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reflexió cadena valor automoció      Versió 1, 28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40830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9EB97-24ED-4676-81D1-61C00E1D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733" y="2726583"/>
            <a:ext cx="5044273" cy="875302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ca-ES" sz="3300" b="1" dirty="0"/>
              <a:t>Justificació - Presentació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A7AD81-26DF-4C7E-A022-0433E25A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5961" y="5676765"/>
            <a:ext cx="1650922" cy="383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/>
              <a:t>Retorn a l’índex</a:t>
            </a:r>
          </a:p>
        </p:txBody>
      </p:sp>
      <p:pic>
        <p:nvPicPr>
          <p:cNvPr id="15" name="Graphic 14">
            <a:hlinkClick r:id="rId2" action="ppaction://hlinksldjump"/>
            <a:extLst>
              <a:ext uri="{FF2B5EF4-FFF2-40B4-BE49-F238E27FC236}">
                <a16:creationId xmlns:a16="http://schemas.microsoft.com/office/drawing/2014/main" id="{426298C6-8EE1-46CC-851D-B2473506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622111"/>
            <a:ext cx="435961" cy="435961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8C237955-0C9A-41F5-8E12-8F50EFAC5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1137"/>
            <a:ext cx="7086600" cy="3895725"/>
          </a:xfrm>
          <a:prstGeom prst="flowChartOnlineStorage">
            <a:avLst/>
          </a:prstGeom>
        </p:spPr>
      </p:pic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B4285A6A-250D-40AE-B204-F6483DDC0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reflexió cadena valor automoció      Versió 1, 28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836161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895A6E29-18DE-409F-88C3-1F4E1DE9C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41CDA28-5511-4359-87A9-E564C5C49A39}"/>
              </a:ext>
            </a:extLst>
          </p:cNvPr>
          <p:cNvSpPr txBox="1"/>
          <p:nvPr/>
        </p:nvSpPr>
        <p:spPr>
          <a:xfrm>
            <a:off x="435961" y="1683660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 dirty="0"/>
              <a:t>Com i on elaborar i enviar la justificació?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0B688C1-2477-4D49-9F76-C7AB4DFEBEDF}"/>
              </a:ext>
            </a:extLst>
          </p:cNvPr>
          <p:cNvSpPr/>
          <p:nvPr/>
        </p:nvSpPr>
        <p:spPr>
          <a:xfrm>
            <a:off x="486431" y="222997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E9DA7A91-3CBD-4ECE-9867-472DB0F3C007}"/>
              </a:ext>
            </a:extLst>
          </p:cNvPr>
          <p:cNvSpPr txBox="1">
            <a:spLocks/>
          </p:cNvSpPr>
          <p:nvPr/>
        </p:nvSpPr>
        <p:spPr>
          <a:xfrm>
            <a:off x="841993" y="2256199"/>
            <a:ext cx="6106047" cy="318739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tota la documentació annexa</a:t>
            </a:r>
          </a:p>
        </p:txBody>
      </p:sp>
      <p:sp>
        <p:nvSpPr>
          <p:cNvPr id="76" name="Arrow: Right 34">
            <a:extLst>
              <a:ext uri="{FF2B5EF4-FFF2-40B4-BE49-F238E27FC236}">
                <a16:creationId xmlns:a16="http://schemas.microsoft.com/office/drawing/2014/main" id="{589BA329-9588-4F3D-8FAC-D8D969F53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8689" y="2766576"/>
            <a:ext cx="326642" cy="2585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76A9796-5EC9-478C-B675-572105A8DA66}"/>
              </a:ext>
            </a:extLst>
          </p:cNvPr>
          <p:cNvSpPr txBox="1">
            <a:spLocks/>
          </p:cNvSpPr>
          <p:nvPr/>
        </p:nvSpPr>
        <p:spPr>
          <a:xfrm>
            <a:off x="1278138" y="2725952"/>
            <a:ext cx="8066845" cy="38670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Organitzar i preparar prèviament la documentació que s’ha d’adjuntar a la justificació. </a:t>
            </a:r>
            <a:r>
              <a:rPr lang="ca-ES" sz="1350" dirty="0">
                <a:hlinkClick r:id="rId4" action="ppaction://hlinksldjump"/>
              </a:rPr>
              <a:t>Veure secció específica </a:t>
            </a:r>
            <a:endParaRPr lang="ca-ES" sz="1350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24038FA-E74B-44A4-9B9E-90281AD3E969}"/>
              </a:ext>
            </a:extLst>
          </p:cNvPr>
          <p:cNvSpPr/>
          <p:nvPr/>
        </p:nvSpPr>
        <p:spPr>
          <a:xfrm>
            <a:off x="523127" y="3585467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81F15F39-0A55-4C7E-9F06-C16449AB637A}"/>
              </a:ext>
            </a:extLst>
          </p:cNvPr>
          <p:cNvSpPr txBox="1">
            <a:spLocks/>
          </p:cNvSpPr>
          <p:nvPr/>
        </p:nvSpPr>
        <p:spPr>
          <a:xfrm>
            <a:off x="878689" y="3585467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AC8D7641-11A7-497C-91FC-B1F2BFCDAE92}"/>
              </a:ext>
            </a:extLst>
          </p:cNvPr>
          <p:cNvSpPr txBox="1">
            <a:spLocks/>
          </p:cNvSpPr>
          <p:nvPr/>
        </p:nvSpPr>
        <p:spPr>
          <a:xfrm>
            <a:off x="7126047" y="3624982"/>
            <a:ext cx="4203505" cy="31863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78" name="Group 5" descr="Enllaç cap a la justificació en línia">
            <a:extLst>
              <a:ext uri="{FF2B5EF4-FFF2-40B4-BE49-F238E27FC236}">
                <a16:creationId xmlns:a16="http://schemas.microsoft.com/office/drawing/2014/main" id="{933CAB33-247B-4F47-B0E6-890F0A64C03E}"/>
              </a:ext>
            </a:extLst>
          </p:cNvPr>
          <p:cNvGrpSpPr>
            <a:grpSpLocks noChangeAspect="1"/>
          </p:cNvGrpSpPr>
          <p:nvPr/>
        </p:nvGrpSpPr>
        <p:grpSpPr>
          <a:xfrm>
            <a:off x="7092312" y="3569730"/>
            <a:ext cx="386701" cy="386701"/>
            <a:chOff x="9381248" y="3637015"/>
            <a:chExt cx="684000" cy="68400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66D861F-5CEE-4163-96E1-6AE7C098A792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80" name="Graphic 7" descr="Link">
              <a:hlinkClick r:id="rId5"/>
              <a:extLst>
                <a:ext uri="{FF2B5EF4-FFF2-40B4-BE49-F238E27FC236}">
                  <a16:creationId xmlns:a16="http://schemas.microsoft.com/office/drawing/2014/main" id="{3FA2C166-08B5-4A85-B13C-20599C0BA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9440919" y="3694407"/>
              <a:ext cx="577415" cy="577415"/>
            </a:xfrm>
            <a:prstGeom prst="rect">
              <a:avLst/>
            </a:prstGeom>
          </p:spPr>
        </p:pic>
      </p:grpSp>
      <p:sp>
        <p:nvSpPr>
          <p:cNvPr id="104" name="Arrow: Right 34">
            <a:extLst>
              <a:ext uri="{FF2B5EF4-FFF2-40B4-BE49-F238E27FC236}">
                <a16:creationId xmlns:a16="http://schemas.microsoft.com/office/drawing/2014/main" id="{84C5657D-4E0A-4D93-A619-B39BAAB53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8689" y="4257548"/>
            <a:ext cx="326642" cy="2585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913DE9D8-700A-4828-806D-1D4930247F15}"/>
              </a:ext>
            </a:extLst>
          </p:cNvPr>
          <p:cNvSpPr txBox="1">
            <a:spLocks/>
          </p:cNvSpPr>
          <p:nvPr/>
        </p:nvSpPr>
        <p:spPr>
          <a:xfrm>
            <a:off x="1311775" y="4169599"/>
            <a:ext cx="6035957" cy="37877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Accedir al formulari, en format </a:t>
            </a:r>
            <a:r>
              <a:rPr lang="ca-ES" sz="1350" b="1" dirty="0" err="1"/>
              <a:t>html</a:t>
            </a:r>
            <a:r>
              <a:rPr lang="ca-ES" sz="1350" b="1" dirty="0"/>
              <a:t>, de justificació en línia</a:t>
            </a:r>
            <a:endParaRPr lang="ca-ES" sz="1350" dirty="0"/>
          </a:p>
        </p:txBody>
      </p:sp>
      <p:pic>
        <p:nvPicPr>
          <p:cNvPr id="98" name="Graphic 32" descr="Atenció!">
            <a:extLst>
              <a:ext uri="{FF2B5EF4-FFF2-40B4-BE49-F238E27FC236}">
                <a16:creationId xmlns:a16="http://schemas.microsoft.com/office/drawing/2014/main" id="{EB4B6828-0B4D-43A0-87A7-023867FECA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8689" y="5043654"/>
            <a:ext cx="261371" cy="261371"/>
          </a:xfrm>
          <a:prstGeom prst="rect">
            <a:avLst/>
          </a:prstGeom>
        </p:spPr>
      </p:pic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176F0DCF-C476-4A8A-820B-34C508B43C90}"/>
              </a:ext>
            </a:extLst>
          </p:cNvPr>
          <p:cNvSpPr txBox="1">
            <a:spLocks/>
          </p:cNvSpPr>
          <p:nvPr/>
        </p:nvSpPr>
        <p:spPr>
          <a:xfrm>
            <a:off x="1278138" y="4479067"/>
            <a:ext cx="10211029" cy="140284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>
                <a:solidFill>
                  <a:srgbClr val="FF0000"/>
                </a:solidFill>
              </a:rPr>
              <a:t>Hi ha un temps determinat per a fer la presentació de la justificació.</a:t>
            </a:r>
          </a:p>
          <a:p>
            <a:pPr marL="0" indent="0">
              <a:buNone/>
            </a:pPr>
            <a:r>
              <a:rPr lang="ca-ES" sz="1350" dirty="0">
                <a:solidFill>
                  <a:srgbClr val="FF0000"/>
                </a:solidFill>
              </a:rPr>
              <a:t>És aconsellable accedir prèviament al formulari en línia per a descarregar i omplir a banda l’Excel de despeses que formarà part de la justificació. </a:t>
            </a:r>
          </a:p>
          <a:p>
            <a:pPr marL="0" indent="0">
              <a:buNone/>
            </a:pPr>
            <a:r>
              <a:rPr lang="ca-ES" sz="1350" dirty="0">
                <a:solidFill>
                  <a:srgbClr val="FF0000"/>
                </a:solidFill>
              </a:rPr>
              <a:t>És necessari disposar de signatura electrònica com a persona representant legal per a poder finalitzar la justificació.</a:t>
            </a:r>
          </a:p>
        </p:txBody>
      </p:sp>
      <p:pic>
        <p:nvPicPr>
          <p:cNvPr id="31" name="Graphic 79">
            <a:hlinkClick r:id="rId10" action="ppaction://hlinksldjump"/>
            <a:extLst>
              <a:ext uri="{FF2B5EF4-FFF2-40B4-BE49-F238E27FC236}">
                <a16:creationId xmlns:a16="http://schemas.microsoft.com/office/drawing/2014/main" id="{5C73812E-FE77-41E3-AF0F-572DBD022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659291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A4CE0E8E-0815-4ED5-AF78-D248AE63B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reflexió cadena valor automoció      Versió 1, 28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03351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31F3FEF-C5D6-40AE-9E58-5D394527D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8" name="Content Placeholder 6">
            <a:extLst>
              <a:ext uri="{FF2B5EF4-FFF2-40B4-BE49-F238E27FC236}">
                <a16:creationId xmlns:a16="http://schemas.microsoft.com/office/drawing/2014/main" id="{DCD26A86-FF8F-43EF-BB63-3EAFBBFF4435}"/>
              </a:ext>
            </a:extLst>
          </p:cNvPr>
          <p:cNvSpPr txBox="1">
            <a:spLocks/>
          </p:cNvSpPr>
          <p:nvPr/>
        </p:nvSpPr>
        <p:spPr>
          <a:xfrm>
            <a:off x="8896686" y="1421424"/>
            <a:ext cx="2638822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4" name="Group 5" descr="Enllaç cap a la justificació en línia">
            <a:extLst>
              <a:ext uri="{FF2B5EF4-FFF2-40B4-BE49-F238E27FC236}">
                <a16:creationId xmlns:a16="http://schemas.microsoft.com/office/drawing/2014/main" id="{D8FC39C6-B700-4EE6-97DF-C5D96DE359AB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3AF712E-92D1-44D2-AB5C-AF26A6B855CC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6" name="Graphic 7" descr="Link">
              <a:hlinkClick r:id="rId2"/>
              <a:extLst>
                <a:ext uri="{FF2B5EF4-FFF2-40B4-BE49-F238E27FC236}">
                  <a16:creationId xmlns:a16="http://schemas.microsoft.com/office/drawing/2014/main" id="{93D422F4-E876-468E-BC69-E4C0782E6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91AFCB59-2726-4FB6-B297-09BCE0739453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A6654EB-47D1-4A71-B387-A9D40E78BD21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834273" y="2339538"/>
            <a:ext cx="9216128" cy="71262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Una vegada dins del formulari de justificació, introduir un nom pel tràmit - codi personal (optatiu) i clicar sobre </a:t>
            </a:r>
            <a:r>
              <a:rPr lang="ca-ES" sz="1350" b="1" dirty="0"/>
              <a:t>Recuperar dades</a:t>
            </a:r>
            <a:endParaRPr lang="ca-ES" sz="1350" dirty="0"/>
          </a:p>
        </p:txBody>
      </p:sp>
      <p:pic>
        <p:nvPicPr>
          <p:cNvPr id="6" name="Imatge 5" descr="Captura de pantalla d'introducció de codi personal de tràmit">
            <a:extLst>
              <a:ext uri="{FF2B5EF4-FFF2-40B4-BE49-F238E27FC236}">
                <a16:creationId xmlns:a16="http://schemas.microsoft.com/office/drawing/2014/main" id="{A7AFDB58-E983-4114-95DD-AD0DF1D65A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73" y="2867026"/>
            <a:ext cx="8757031" cy="3182304"/>
          </a:xfrm>
          <a:prstGeom prst="rect">
            <a:avLst/>
          </a:prstGeom>
        </p:spPr>
      </p:pic>
      <p:pic>
        <p:nvPicPr>
          <p:cNvPr id="29" name="Graphic 79">
            <a:hlinkClick r:id="rId6" action="ppaction://hlinksldjump"/>
            <a:extLst>
              <a:ext uri="{FF2B5EF4-FFF2-40B4-BE49-F238E27FC236}">
                <a16:creationId xmlns:a16="http://schemas.microsoft.com/office/drawing/2014/main" id="{B319BE24-458E-4C17-8B22-985364700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5589241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E497FAB3-84C4-49D1-986E-F77180597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reflexió cadena valor automoció      Versió 1, 28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72233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53B66B6-D6B6-4DCD-9F5D-658E9D7AA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32" name="Content Placeholder 6">
            <a:extLst>
              <a:ext uri="{FF2B5EF4-FFF2-40B4-BE49-F238E27FC236}">
                <a16:creationId xmlns:a16="http://schemas.microsoft.com/office/drawing/2014/main" id="{24FAFBAD-7218-41AB-BD16-97291A4D5D62}"/>
              </a:ext>
            </a:extLst>
          </p:cNvPr>
          <p:cNvSpPr txBox="1">
            <a:spLocks/>
          </p:cNvSpPr>
          <p:nvPr/>
        </p:nvSpPr>
        <p:spPr>
          <a:xfrm>
            <a:off x="8881162" y="1503709"/>
            <a:ext cx="2709160" cy="44117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9" name="Group 5" descr="Enllaç cap a la justificació en línia">
            <a:extLst>
              <a:ext uri="{FF2B5EF4-FFF2-40B4-BE49-F238E27FC236}">
                <a16:creationId xmlns:a16="http://schemas.microsoft.com/office/drawing/2014/main" id="{C33AB862-B00E-43AD-9365-2E7CEA3121A6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1700649-76DF-4557-BE47-8467E9875D91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31" name="Graphic 7" descr="Link">
              <a:hlinkClick r:id="rId2"/>
              <a:extLst>
                <a:ext uri="{FF2B5EF4-FFF2-40B4-BE49-F238E27FC236}">
                  <a16:creationId xmlns:a16="http://schemas.microsoft.com/office/drawing/2014/main" id="{5ABA266F-1A80-4998-B918-F6380D67C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514D281F-506F-4D86-B1B9-D8B923EB5B6A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C4B28B8-005C-4477-A492-EF6B0FBFD11D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834273" y="2370341"/>
            <a:ext cx="7575197" cy="71262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/>
              <a:t>A continuació cliqueu sobre </a:t>
            </a:r>
            <a:r>
              <a:rPr lang="ca-ES" sz="1350" b="1" dirty="0"/>
              <a:t>Descarregueu compte justificatiu</a:t>
            </a:r>
            <a:endParaRPr lang="ca-ES" sz="1350" dirty="0"/>
          </a:p>
        </p:txBody>
      </p:sp>
      <p:pic>
        <p:nvPicPr>
          <p:cNvPr id="3" name="Imatge 2" descr="Captura de pantalla de la justificació per a descarregar l'Excel a omplir del compte justificatiu de la subvenció">
            <a:extLst>
              <a:ext uri="{FF2B5EF4-FFF2-40B4-BE49-F238E27FC236}">
                <a16:creationId xmlns:a16="http://schemas.microsoft.com/office/drawing/2014/main" id="{C21ADF08-AA11-4F50-8154-C57469F289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11" y="2904331"/>
            <a:ext cx="9950765" cy="2939347"/>
          </a:xfrm>
          <a:prstGeom prst="rect">
            <a:avLst/>
          </a:prstGeom>
        </p:spPr>
      </p:pic>
      <p:pic>
        <p:nvPicPr>
          <p:cNvPr id="33" name="Graphic 79">
            <a:hlinkClick r:id="rId6" action="ppaction://hlinksldjump"/>
            <a:extLst>
              <a:ext uri="{FF2B5EF4-FFF2-40B4-BE49-F238E27FC236}">
                <a16:creationId xmlns:a16="http://schemas.microsoft.com/office/drawing/2014/main" id="{797D452D-9802-4093-9470-4143495C1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5625698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CF7983E3-9349-4E8E-9383-77FC931BF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reflexió cadena valor automoció      Versió 1, 28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639717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755D1A00-3AA2-4ED8-B585-BFC7EA84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59DE045D-ADEC-4A07-9AB3-85331A644D8B}"/>
              </a:ext>
            </a:extLst>
          </p:cNvPr>
          <p:cNvSpPr txBox="1">
            <a:spLocks/>
          </p:cNvSpPr>
          <p:nvPr/>
        </p:nvSpPr>
        <p:spPr>
          <a:xfrm>
            <a:off x="8896686" y="1479508"/>
            <a:ext cx="2739305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5" name="Group 5" descr="Enllaç cap a la justificació en línia">
            <a:extLst>
              <a:ext uri="{FF2B5EF4-FFF2-40B4-BE49-F238E27FC236}">
                <a16:creationId xmlns:a16="http://schemas.microsoft.com/office/drawing/2014/main" id="{582B1269-378D-46F7-B489-9E753920F3C2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21D0C28-F69B-49E2-AE8C-0D7D2833D7AD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8" name="Graphic 7" descr="Link">
              <a:hlinkClick r:id="rId2"/>
              <a:extLst>
                <a:ext uri="{FF2B5EF4-FFF2-40B4-BE49-F238E27FC236}">
                  <a16:creationId xmlns:a16="http://schemas.microsoft.com/office/drawing/2014/main" id="{3001BD41-6F13-4656-B7F9-D67944676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8097EE7A-8C78-4EC8-A7E5-B5AD18FD549B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8457C90-6D16-4F1D-907E-94FB367F69A3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859897" y="2268680"/>
            <a:ext cx="10801718" cy="383067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Ompliu l’Excel en totes les seves columnes, seguint les </a:t>
            </a:r>
            <a:r>
              <a:rPr lang="ca-ES" sz="1350" b="1" dirty="0"/>
              <a:t>instruccions</a:t>
            </a:r>
            <a:r>
              <a:rPr lang="ca-ES" sz="1350" dirty="0"/>
              <a:t> disponibles a la primera pestanya del mateix document:</a:t>
            </a:r>
          </a:p>
          <a:p>
            <a:pPr marL="0" indent="0" algn="just">
              <a:buNone/>
            </a:pPr>
            <a:r>
              <a:rPr lang="ca-ES" sz="1350" b="1" dirty="0"/>
              <a:t>Columna A </a:t>
            </a:r>
            <a:r>
              <a:rPr lang="ca-ES" sz="1350" dirty="0"/>
              <a:t>Tipus de despesa: Seleccionar </a:t>
            </a:r>
            <a:r>
              <a:rPr lang="ca-ES" sz="1350" b="1" dirty="0"/>
              <a:t>Directa </a:t>
            </a:r>
          </a:p>
          <a:p>
            <a:pPr marL="0" indent="0" algn="just">
              <a:buNone/>
            </a:pPr>
            <a:r>
              <a:rPr lang="ca-ES" sz="1350" b="1" dirty="0"/>
              <a:t>Columna B </a:t>
            </a:r>
            <a:r>
              <a:rPr lang="ca-ES" sz="1350" dirty="0"/>
              <a:t>Concepte de despesa: Seleccionar </a:t>
            </a:r>
            <a:r>
              <a:rPr lang="ca-ES" sz="1350" b="1" dirty="0"/>
              <a:t>Servei Professional (Assessorament extern) </a:t>
            </a:r>
          </a:p>
          <a:p>
            <a:pPr marL="0" indent="0" algn="just">
              <a:buNone/>
            </a:pPr>
            <a:r>
              <a:rPr lang="ca-ES" sz="1350" b="1" dirty="0"/>
              <a:t>Columna C </a:t>
            </a:r>
            <a:r>
              <a:rPr lang="ca-ES" sz="1350" dirty="0" err="1"/>
              <a:t>Núm</a:t>
            </a:r>
            <a:r>
              <a:rPr lang="ca-ES" sz="1350" dirty="0"/>
              <a:t> factura: Indicar el </a:t>
            </a:r>
            <a:r>
              <a:rPr lang="ca-ES" sz="1350" b="1" dirty="0"/>
              <a:t>número de la factura </a:t>
            </a:r>
            <a:r>
              <a:rPr lang="ca-ES" sz="1350" dirty="0"/>
              <a:t>per a cada despesa d'assessorament extern</a:t>
            </a:r>
          </a:p>
          <a:p>
            <a:pPr marL="0" indent="0" algn="just">
              <a:buNone/>
            </a:pPr>
            <a:r>
              <a:rPr lang="ca-ES" sz="1350" b="1" dirty="0"/>
              <a:t>Columna D </a:t>
            </a:r>
            <a:r>
              <a:rPr lang="ca-ES" sz="1350" dirty="0"/>
              <a:t>Data emissió justificant: Per a factures, data d’emissió de la factura en format DD/MM/AAAA</a:t>
            </a:r>
          </a:p>
          <a:p>
            <a:pPr marL="0" indent="0" algn="just">
              <a:buNone/>
            </a:pPr>
            <a:r>
              <a:rPr lang="ca-ES" sz="1350" b="1" dirty="0"/>
              <a:t>Columna E </a:t>
            </a:r>
            <a:r>
              <a:rPr lang="ca-ES" sz="1350" dirty="0"/>
              <a:t>Data de pagament: Per a factures, data de pagament de la factura en format DD/MM/AAAA</a:t>
            </a:r>
          </a:p>
          <a:p>
            <a:pPr marL="0" indent="0" algn="just">
              <a:buNone/>
            </a:pPr>
            <a:r>
              <a:rPr lang="ca-ES" sz="1350" b="1" dirty="0"/>
              <a:t>Columna F </a:t>
            </a:r>
            <a:r>
              <a:rPr lang="ca-ES" sz="1350" dirty="0"/>
              <a:t>Nom creditor/treballador: Indicar el nom complet del creditor </a:t>
            </a:r>
          </a:p>
          <a:p>
            <a:pPr marL="0" indent="0" algn="just">
              <a:buNone/>
            </a:pPr>
            <a:r>
              <a:rPr lang="ca-ES" sz="1350" b="1" dirty="0"/>
              <a:t>Columna G </a:t>
            </a:r>
            <a:r>
              <a:rPr lang="ca-ES" sz="1350" dirty="0"/>
              <a:t>NIF: Número d’identificació fiscal del creditor </a:t>
            </a:r>
          </a:p>
          <a:p>
            <a:pPr marL="0" indent="0" algn="just">
              <a:buNone/>
            </a:pPr>
            <a:r>
              <a:rPr lang="ca-ES" sz="1350" b="1" dirty="0"/>
              <a:t>Columna H </a:t>
            </a:r>
            <a:r>
              <a:rPr lang="ca-ES" sz="1350" dirty="0"/>
              <a:t>Descripció: </a:t>
            </a:r>
            <a:r>
              <a:rPr lang="ca-ES" sz="1350" b="1" dirty="0"/>
              <a:t>Breu descripció </a:t>
            </a:r>
            <a:r>
              <a:rPr lang="ca-ES" sz="1350" dirty="0"/>
              <a:t>de la despesa</a:t>
            </a:r>
          </a:p>
          <a:p>
            <a:pPr marL="0" indent="0" algn="just">
              <a:buNone/>
            </a:pPr>
            <a:r>
              <a:rPr lang="ca-ES" sz="1350" b="1" dirty="0"/>
              <a:t>Columna I </a:t>
            </a:r>
            <a:r>
              <a:rPr lang="ca-ES" sz="1350" dirty="0"/>
              <a:t>Import total justificant: Per a despeses amb factura: Import total base de la factura, sense IVA</a:t>
            </a:r>
          </a:p>
        </p:txBody>
      </p:sp>
      <p:pic>
        <p:nvPicPr>
          <p:cNvPr id="17" name="Graphic 49">
            <a:extLst>
              <a:ext uri="{FF2B5EF4-FFF2-40B4-BE49-F238E27FC236}">
                <a16:creationId xmlns:a16="http://schemas.microsoft.com/office/drawing/2014/main" id="{CDDA145B-EA32-41EC-BE80-6A71B9FC2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9983859" y="4203410"/>
            <a:ext cx="564958" cy="564958"/>
          </a:xfrm>
          <a:prstGeom prst="rect">
            <a:avLst/>
          </a:prstGeom>
        </p:spPr>
      </p:pic>
      <p:sp>
        <p:nvSpPr>
          <p:cNvPr id="18" name="Rectangle: Rounded Corners 52">
            <a:extLst>
              <a:ext uri="{FF2B5EF4-FFF2-40B4-BE49-F238E27FC236}">
                <a16:creationId xmlns:a16="http://schemas.microsoft.com/office/drawing/2014/main" id="{6A3777AF-1F6F-4D44-8EC4-11A92CBF5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01381" y="4207063"/>
            <a:ext cx="564957" cy="2049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solidFill>
                  <a:schemeClr val="tx1"/>
                </a:solidFill>
              </a:rPr>
              <a:t>XLSX</a:t>
            </a:r>
          </a:p>
        </p:txBody>
      </p:sp>
      <p:pic>
        <p:nvPicPr>
          <p:cNvPr id="30" name="Graphic 79">
            <a:hlinkClick r:id="rId7" action="ppaction://hlinksldjump"/>
            <a:extLst>
              <a:ext uri="{FF2B5EF4-FFF2-40B4-BE49-F238E27FC236}">
                <a16:creationId xmlns:a16="http://schemas.microsoft.com/office/drawing/2014/main" id="{4546D97B-6E3A-4A76-BF07-EA819A24C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5551663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2C198B1B-AC79-4E7B-80D9-AE695CBF6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reflexió cadena valor automoció      Versió 1, 28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06191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A62F73E6-CB78-4A3D-9B19-0ACEE2795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34" name="Content Placeholder 6">
            <a:extLst>
              <a:ext uri="{FF2B5EF4-FFF2-40B4-BE49-F238E27FC236}">
                <a16:creationId xmlns:a16="http://schemas.microsoft.com/office/drawing/2014/main" id="{8B989CC2-5C67-4774-B94D-CC14A026DBBC}"/>
              </a:ext>
            </a:extLst>
          </p:cNvPr>
          <p:cNvSpPr txBox="1">
            <a:spLocks/>
          </p:cNvSpPr>
          <p:nvPr/>
        </p:nvSpPr>
        <p:spPr>
          <a:xfrm>
            <a:off x="8896686" y="1488764"/>
            <a:ext cx="2829740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31" name="Group 5" descr="Enllaç cap a la justificació en línia">
            <a:extLst>
              <a:ext uri="{FF2B5EF4-FFF2-40B4-BE49-F238E27FC236}">
                <a16:creationId xmlns:a16="http://schemas.microsoft.com/office/drawing/2014/main" id="{67B2D19C-D096-4B00-829A-D58F862F18AD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2B94480-7C87-45E5-A5FB-CEE941AF0C4B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33" name="Graphic 7" descr="Link">
              <a:hlinkClick r:id="rId2"/>
              <a:extLst>
                <a:ext uri="{FF2B5EF4-FFF2-40B4-BE49-F238E27FC236}">
                  <a16:creationId xmlns:a16="http://schemas.microsoft.com/office/drawing/2014/main" id="{2F54E503-CCDD-42A5-BF24-8D42123EB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86B97D23-7E74-4DB0-B1DC-D221D5ACB82E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0598147-9A64-4B38-8854-B1F3B3AABD4E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882740" y="2355515"/>
            <a:ext cx="10251998" cy="211966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Columna J </a:t>
            </a:r>
            <a:r>
              <a:rPr lang="ca-ES" sz="1350" dirty="0"/>
              <a:t>Import IVA:</a:t>
            </a:r>
            <a:r>
              <a:rPr lang="ca-ES" sz="1350" b="1" dirty="0"/>
              <a:t> Import de l’IVA </a:t>
            </a:r>
            <a:r>
              <a:rPr lang="ca-ES" sz="1350" dirty="0"/>
              <a:t>de la factura </a:t>
            </a:r>
          </a:p>
          <a:p>
            <a:pPr marL="0" indent="0" algn="just">
              <a:buNone/>
            </a:pPr>
            <a:r>
              <a:rPr lang="ca-ES" sz="1350" b="1" dirty="0"/>
              <a:t>Columna K </a:t>
            </a:r>
            <a:r>
              <a:rPr lang="ca-ES" sz="1350" dirty="0"/>
              <a:t>Import imputat a l’acció: Import de la </a:t>
            </a:r>
            <a:r>
              <a:rPr lang="ca-ES" sz="1350" b="1" dirty="0"/>
              <a:t>factura</a:t>
            </a:r>
            <a:r>
              <a:rPr lang="ca-ES" sz="1350" dirty="0"/>
              <a:t> (sense IVA) que s’imputa </a:t>
            </a:r>
            <a:r>
              <a:rPr lang="ca-ES" sz="1350" b="1" dirty="0"/>
              <a:t>al projecte</a:t>
            </a:r>
            <a:endParaRPr lang="ca-ES" sz="1350" dirty="0"/>
          </a:p>
          <a:p>
            <a:pPr marL="0" indent="0" algn="just">
              <a:buNone/>
            </a:pPr>
            <a:r>
              <a:rPr lang="ca-ES" sz="1350" b="1" dirty="0"/>
              <a:t>Columna L </a:t>
            </a:r>
            <a:r>
              <a:rPr lang="ca-ES" sz="1350" dirty="0"/>
              <a:t>Import imputat a la subvenció: </a:t>
            </a:r>
            <a:r>
              <a:rPr lang="ca-ES" sz="1350" b="1" dirty="0"/>
              <a:t>Import d’ajut </a:t>
            </a:r>
            <a:r>
              <a:rPr lang="ca-ES" sz="1350" dirty="0"/>
              <a:t>que es correspon a aquesta </a:t>
            </a:r>
            <a:r>
              <a:rPr lang="ca-ES" sz="1350" b="1" dirty="0"/>
              <a:t>factura </a:t>
            </a:r>
            <a:r>
              <a:rPr lang="ca-ES" sz="1350" dirty="0"/>
              <a:t>(Import de la Columna K multiplicat pel percentatge de subvenció)</a:t>
            </a:r>
          </a:p>
          <a:p>
            <a:pPr marL="0" indent="0" algn="just">
              <a:buNone/>
            </a:pPr>
            <a:r>
              <a:rPr lang="ca-ES" sz="1350" b="1" dirty="0"/>
              <a:t>Columna M </a:t>
            </a:r>
            <a:r>
              <a:rPr lang="ca-ES" sz="1350" dirty="0"/>
              <a:t>Import imputat a altra subvenció: </a:t>
            </a:r>
            <a:r>
              <a:rPr lang="ca-ES" sz="1350" b="1" dirty="0"/>
              <a:t>Si s’escau, </a:t>
            </a:r>
            <a:r>
              <a:rPr lang="ca-ES" sz="1350" dirty="0"/>
              <a:t>import total del justificant que s'ha presentat prèviament en d'altres subvencions</a:t>
            </a:r>
          </a:p>
          <a:p>
            <a:pPr marL="0" indent="0" algn="just">
              <a:buNone/>
            </a:pPr>
            <a:r>
              <a:rPr lang="ca-ES" sz="1350" b="1" dirty="0"/>
              <a:t>Columna N </a:t>
            </a:r>
            <a:r>
              <a:rPr lang="ca-ES" sz="1350" dirty="0"/>
              <a:t>Òrgan </a:t>
            </a:r>
            <a:r>
              <a:rPr lang="ca-ES" sz="1350" dirty="0" err="1"/>
              <a:t>concedent</a:t>
            </a:r>
            <a:r>
              <a:rPr lang="ca-ES" sz="1350" dirty="0"/>
              <a:t>: </a:t>
            </a:r>
            <a:r>
              <a:rPr lang="ca-ES" sz="1350" b="1" dirty="0"/>
              <a:t>Si s’escau</a:t>
            </a:r>
            <a:r>
              <a:rPr lang="ca-ES" sz="1350" dirty="0"/>
              <a:t>, òrgan que concedeix l'altra subvenció on s'ha presentat el justificant actual</a:t>
            </a:r>
          </a:p>
        </p:txBody>
      </p:sp>
      <p:pic>
        <p:nvPicPr>
          <p:cNvPr id="30" name="Graphic 32" descr="Atenció!">
            <a:extLst>
              <a:ext uri="{FF2B5EF4-FFF2-40B4-BE49-F238E27FC236}">
                <a16:creationId xmlns:a16="http://schemas.microsoft.com/office/drawing/2014/main" id="{D124430D-8947-471F-96CF-415B01E0575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3873" y="4940286"/>
            <a:ext cx="261371" cy="261371"/>
          </a:xfrm>
          <a:prstGeom prst="rect">
            <a:avLst/>
          </a:prstGeom>
        </p:spPr>
      </p:pic>
      <p:sp>
        <p:nvSpPr>
          <p:cNvPr id="18" name="TextBox 2">
            <a:extLst>
              <a:ext uri="{FF2B5EF4-FFF2-40B4-BE49-F238E27FC236}">
                <a16:creationId xmlns:a16="http://schemas.microsoft.com/office/drawing/2014/main" id="{3993E703-C312-499E-94C6-79D32913D7C1}"/>
              </a:ext>
            </a:extLst>
          </p:cNvPr>
          <p:cNvSpPr txBox="1"/>
          <p:nvPr/>
        </p:nvSpPr>
        <p:spPr>
          <a:xfrm>
            <a:off x="1275243" y="4954542"/>
            <a:ext cx="64961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350" dirty="0">
                <a:solidFill>
                  <a:srgbClr val="FF0000"/>
                </a:solidFill>
              </a:rPr>
              <a:t>Una vegada complimentat l’Excel deseu-lo a l’ordinador, el necessitareu més endavant</a:t>
            </a:r>
          </a:p>
        </p:txBody>
      </p:sp>
      <p:pic>
        <p:nvPicPr>
          <p:cNvPr id="16" name="Graphic 49">
            <a:extLst>
              <a:ext uri="{FF2B5EF4-FFF2-40B4-BE49-F238E27FC236}">
                <a16:creationId xmlns:a16="http://schemas.microsoft.com/office/drawing/2014/main" id="{0506559B-9BF7-4AAE-AF66-98F881F09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7771369" y="4703095"/>
            <a:ext cx="564958" cy="564958"/>
          </a:xfrm>
          <a:prstGeom prst="rect">
            <a:avLst/>
          </a:prstGeom>
        </p:spPr>
      </p:pic>
      <p:sp>
        <p:nvSpPr>
          <p:cNvPr id="17" name="Rectangle: Rounded Corners 52">
            <a:extLst>
              <a:ext uri="{FF2B5EF4-FFF2-40B4-BE49-F238E27FC236}">
                <a16:creationId xmlns:a16="http://schemas.microsoft.com/office/drawing/2014/main" id="{161FB9BB-6A71-4466-B6DD-D7C7F2A06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88891" y="4709201"/>
            <a:ext cx="564957" cy="2049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solidFill>
                  <a:schemeClr val="tx1"/>
                </a:solidFill>
              </a:rPr>
              <a:t>XLSX</a:t>
            </a:r>
          </a:p>
        </p:txBody>
      </p:sp>
      <p:pic>
        <p:nvPicPr>
          <p:cNvPr id="35" name="Graphic 79">
            <a:hlinkClick r:id="rId9" action="ppaction://hlinksldjump"/>
            <a:extLst>
              <a:ext uri="{FF2B5EF4-FFF2-40B4-BE49-F238E27FC236}">
                <a16:creationId xmlns:a16="http://schemas.microsoft.com/office/drawing/2014/main" id="{BBF93639-B68A-4A52-9FBE-C7C3D67C1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5608843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EA8E3304-A766-4B8E-9C7F-B432D3D76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reflexió cadena valor automoció      Versió 1, 28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738816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870F9F2-14B0-49AA-9005-B8D77D7E4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EAEA9443-AD5D-457D-9BE3-29D6303F37A7}"/>
              </a:ext>
            </a:extLst>
          </p:cNvPr>
          <p:cNvSpPr txBox="1">
            <a:spLocks/>
          </p:cNvSpPr>
          <p:nvPr/>
        </p:nvSpPr>
        <p:spPr>
          <a:xfrm>
            <a:off x="8908888" y="1475428"/>
            <a:ext cx="2739305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19" name="Group 5" descr="Enllaç cap a la justificació en línia">
            <a:extLst>
              <a:ext uri="{FF2B5EF4-FFF2-40B4-BE49-F238E27FC236}">
                <a16:creationId xmlns:a16="http://schemas.microsoft.com/office/drawing/2014/main" id="{3C002692-49B2-4307-9BAC-E2D96E58896B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266FDFB-2959-450E-8BE1-B4451F92B41C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1" name="Graphic 7" descr="Link">
              <a:hlinkClick r:id="rId2"/>
              <a:extLst>
                <a:ext uri="{FF2B5EF4-FFF2-40B4-BE49-F238E27FC236}">
                  <a16:creationId xmlns:a16="http://schemas.microsoft.com/office/drawing/2014/main" id="{E03049E2-53F6-4454-A74C-8A83DB0C0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50CD8029-B9F2-4CAB-803F-44D4FA814565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DC96DEC-7E46-4965-9C5A-A1CDDB507608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834273" y="2352958"/>
            <a:ext cx="10813920" cy="74381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A </a:t>
            </a:r>
            <a:r>
              <a:rPr lang="ca-ES" sz="1350" b="1" dirty="0"/>
              <a:t>Document d’Identitat </a:t>
            </a:r>
            <a:r>
              <a:rPr lang="ca-ES" sz="1350" dirty="0"/>
              <a:t>indicar el NIF de l’empresa i a </a:t>
            </a:r>
            <a:r>
              <a:rPr lang="ca-ES" sz="1350" b="1" dirty="0"/>
              <a:t>Expedient</a:t>
            </a:r>
            <a:r>
              <a:rPr lang="ca-ES" sz="1350" dirty="0"/>
              <a:t>, el codi d’expedient disponible a la resolució d’atorgament (format ACE020/20/XXXXXX) i clicar sobre </a:t>
            </a:r>
            <a:r>
              <a:rPr lang="ca-ES" sz="1350" b="1" dirty="0"/>
              <a:t>Cercar accions</a:t>
            </a:r>
          </a:p>
        </p:txBody>
      </p:sp>
      <p:pic>
        <p:nvPicPr>
          <p:cNvPr id="6" name="Imatge 5" descr="Captura de pantalla d'identificació d'expedient">
            <a:extLst>
              <a:ext uri="{FF2B5EF4-FFF2-40B4-BE49-F238E27FC236}">
                <a16:creationId xmlns:a16="http://schemas.microsoft.com/office/drawing/2014/main" id="{3AD9019A-25A9-4EDD-A002-16E66C3572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276" y="2752346"/>
            <a:ext cx="7954572" cy="3467584"/>
          </a:xfrm>
          <a:prstGeom prst="rect">
            <a:avLst/>
          </a:prstGeom>
        </p:spPr>
      </p:pic>
      <p:pic>
        <p:nvPicPr>
          <p:cNvPr id="15" name="Graphic 79">
            <a:hlinkClick r:id="rId6" action="ppaction://hlinksldjump"/>
            <a:extLst>
              <a:ext uri="{FF2B5EF4-FFF2-40B4-BE49-F238E27FC236}">
                <a16:creationId xmlns:a16="http://schemas.microsoft.com/office/drawing/2014/main" id="{E37D057E-72DA-4FC8-82F4-7E6543482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5663388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9E0C1578-5688-4057-A4C6-3BB14D3A1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reflexió cadena valor automoció      Versió 1, 28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79424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C7FCA663-AE5F-4002-BDB0-6B7FE0F5E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5566AE30-B6A1-4946-8576-BB8BCF48D69B}"/>
              </a:ext>
            </a:extLst>
          </p:cNvPr>
          <p:cNvSpPr txBox="1">
            <a:spLocks/>
          </p:cNvSpPr>
          <p:nvPr/>
        </p:nvSpPr>
        <p:spPr>
          <a:xfrm>
            <a:off x="8896686" y="1491022"/>
            <a:ext cx="2709160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16" name="Group 5" descr="Enllaç cap a la justificació en línia">
            <a:extLst>
              <a:ext uri="{FF2B5EF4-FFF2-40B4-BE49-F238E27FC236}">
                <a16:creationId xmlns:a16="http://schemas.microsoft.com/office/drawing/2014/main" id="{EE5ABFB4-12C3-447B-A776-EABFD6434A85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0BA34EB-C610-4986-8A30-7AD8990531D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0" name="Graphic 7" descr="Link">
              <a:hlinkClick r:id="rId2"/>
              <a:extLst>
                <a:ext uri="{FF2B5EF4-FFF2-40B4-BE49-F238E27FC236}">
                  <a16:creationId xmlns:a16="http://schemas.microsoft.com/office/drawing/2014/main" id="{1E9B5FF7-F3EA-436E-98AC-96BBDE2B8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1C13C578-6190-4C26-A4C8-A4FE9DCAE20A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65F346E-551C-4E25-9EB9-A43332196493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834273" y="2358646"/>
            <a:ext cx="9297444" cy="9746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Es carregarà la informació de la subvenció atorgada. </a:t>
            </a:r>
          </a:p>
          <a:p>
            <a:pPr marL="0" indent="0" algn="just">
              <a:buNone/>
            </a:pPr>
            <a:r>
              <a:rPr lang="ca-ES" sz="1350" dirty="0"/>
              <a:t>Al final de la pàgina haureu d’indicar si heu demanat altres ajuts per a la mateixa finalitat marcant </a:t>
            </a:r>
            <a:r>
              <a:rPr lang="ca-ES" sz="1350" b="1" dirty="0"/>
              <a:t>NO/SÍ </a:t>
            </a:r>
            <a:r>
              <a:rPr lang="ca-ES" sz="1350" dirty="0"/>
              <a:t>i clicant a </a:t>
            </a:r>
            <a:r>
              <a:rPr lang="ca-ES" sz="1350" b="1" dirty="0"/>
              <a:t>Següent</a:t>
            </a:r>
            <a:r>
              <a:rPr lang="ca-ES" sz="1350" dirty="0"/>
              <a:t>.</a:t>
            </a:r>
            <a:endParaRPr lang="ca-ES" sz="1350" b="1" dirty="0"/>
          </a:p>
        </p:txBody>
      </p:sp>
      <p:pic>
        <p:nvPicPr>
          <p:cNvPr id="3" name="Imatge 2" descr="Captura de pantalla pregunta si s'han rebut o demanat altres ajuts per la mateixa finalitat">
            <a:extLst>
              <a:ext uri="{FF2B5EF4-FFF2-40B4-BE49-F238E27FC236}">
                <a16:creationId xmlns:a16="http://schemas.microsoft.com/office/drawing/2014/main" id="{A785E8DD-86DC-4DFE-B452-F28ACFC83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4" y="3168545"/>
            <a:ext cx="9735362" cy="2689806"/>
          </a:xfrm>
          <a:prstGeom prst="rect">
            <a:avLst/>
          </a:prstGeom>
        </p:spPr>
      </p:pic>
      <p:pic>
        <p:nvPicPr>
          <p:cNvPr id="25" name="Graphic 79">
            <a:hlinkClick r:id="rId6" action="ppaction://hlinksldjump"/>
            <a:extLst>
              <a:ext uri="{FF2B5EF4-FFF2-40B4-BE49-F238E27FC236}">
                <a16:creationId xmlns:a16="http://schemas.microsoft.com/office/drawing/2014/main" id="{DD83BE9D-7CBF-45EC-B5EA-1160CCED2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5613148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48A6E8BC-2476-491B-83D8-CBEF851C9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reflexió cadena valor automoció      Versió 1, 28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04127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3983FD5B-B1B7-464F-9E96-B5E84909C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5566AE30-B6A1-4946-8576-BB8BCF48D69B}"/>
              </a:ext>
            </a:extLst>
          </p:cNvPr>
          <p:cNvSpPr txBox="1">
            <a:spLocks/>
          </p:cNvSpPr>
          <p:nvPr/>
        </p:nvSpPr>
        <p:spPr>
          <a:xfrm>
            <a:off x="8896686" y="1491022"/>
            <a:ext cx="2719209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16" name="Group 5" descr="Enllaç cap a la justificació en línia">
            <a:extLst>
              <a:ext uri="{FF2B5EF4-FFF2-40B4-BE49-F238E27FC236}">
                <a16:creationId xmlns:a16="http://schemas.microsoft.com/office/drawing/2014/main" id="{EE5ABFB4-12C3-447B-A776-EABFD6434A85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0BA34EB-C610-4986-8A30-7AD8990531D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0" name="Graphic 7" descr="Link">
              <a:hlinkClick r:id="rId2"/>
              <a:extLst>
                <a:ext uri="{FF2B5EF4-FFF2-40B4-BE49-F238E27FC236}">
                  <a16:creationId xmlns:a16="http://schemas.microsoft.com/office/drawing/2014/main" id="{1E9B5FF7-F3EA-436E-98AC-96BBDE2B8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59F764E9-350D-4253-8BD3-9E8B7FE5431B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6CEE2AF-8D18-41A5-9E35-558DCDECC3B4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834273" y="2376924"/>
            <a:ext cx="9307493" cy="4883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En el cas de marcar </a:t>
            </a:r>
            <a:r>
              <a:rPr lang="ca-ES" sz="1350" b="1" dirty="0"/>
              <a:t>SÍ </a:t>
            </a:r>
            <a:r>
              <a:rPr lang="ca-ES" sz="1350" dirty="0"/>
              <a:t>s’han rebut o demanat altres ajuts per a la mateixa finalitat </a:t>
            </a:r>
            <a:r>
              <a:rPr lang="ca-ES" sz="1350" b="1" dirty="0"/>
              <a:t>omplir les dades </a:t>
            </a:r>
            <a:r>
              <a:rPr lang="ca-ES" sz="1350" dirty="0"/>
              <a:t>i clicar a </a:t>
            </a:r>
            <a:r>
              <a:rPr lang="ca-ES" sz="1350" b="1" dirty="0"/>
              <a:t>Següent</a:t>
            </a:r>
            <a:r>
              <a:rPr lang="ca-ES" sz="1350" dirty="0"/>
              <a:t>.</a:t>
            </a:r>
            <a:endParaRPr lang="ca-ES" sz="1350" b="1" dirty="0"/>
          </a:p>
        </p:txBody>
      </p:sp>
      <p:pic>
        <p:nvPicPr>
          <p:cNvPr id="4" name="Imatge 3" descr="Captura de pantalla dades a omplir en cas d'haver rebut o demanat altres ajuts per a la mateixa finalitat">
            <a:extLst>
              <a:ext uri="{FF2B5EF4-FFF2-40B4-BE49-F238E27FC236}">
                <a16:creationId xmlns:a16="http://schemas.microsoft.com/office/drawing/2014/main" id="{9604ED70-B4AF-4E93-98B3-A45D2496B0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154" y="2865231"/>
            <a:ext cx="5427274" cy="3448945"/>
          </a:xfrm>
          <a:prstGeom prst="rect">
            <a:avLst/>
          </a:prstGeom>
        </p:spPr>
      </p:pic>
      <p:pic>
        <p:nvPicPr>
          <p:cNvPr id="25" name="Graphic 79">
            <a:hlinkClick r:id="rId6" action="ppaction://hlinksldjump"/>
            <a:extLst>
              <a:ext uri="{FF2B5EF4-FFF2-40B4-BE49-F238E27FC236}">
                <a16:creationId xmlns:a16="http://schemas.microsoft.com/office/drawing/2014/main" id="{DD83BE9D-7CBF-45EC-B5EA-1160CCED2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5639345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88CC7E2C-5249-4A1A-8BB0-751C94FEF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reflexió cadena valor automoció      Versió 1, 28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636822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BD3DEE-EA65-4C6F-B753-4EFE0731B22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292" y="490508"/>
            <a:ext cx="6677416" cy="1325563"/>
          </a:xfrm>
        </p:spPr>
        <p:txBody>
          <a:bodyPr/>
          <a:lstStyle/>
          <a:p>
            <a:r>
              <a:rPr lang="ca-ES" dirty="0"/>
              <a:t>Com funciona aquesta guia?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B61CA-33A5-4FB0-8DC9-0305F29F8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158"/>
            <a:ext cx="10365711" cy="282768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a-ES" sz="1500" dirty="0"/>
              <a:t>Per a una millor navegació aquesta guia està dissenyada per veure’s en format de Presentació de diapositives (</a:t>
            </a:r>
            <a:r>
              <a:rPr lang="ca-ES" sz="1500" b="1" dirty="0"/>
              <a:t>pantalla completa</a:t>
            </a:r>
            <a:r>
              <a:rPr lang="ca-ES" sz="1500" dirty="0"/>
              <a:t>)</a:t>
            </a:r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r>
              <a:rPr lang="ca-ES" sz="1500" dirty="0"/>
              <a:t>Us informem que la informació continguda en aquesta guia no té efectes legals. El marc legal són les </a:t>
            </a:r>
            <a:r>
              <a:rPr lang="ca-ES" sz="1500" b="1" dirty="0"/>
              <a:t>bases reguladores </a:t>
            </a:r>
            <a:r>
              <a:rPr lang="ca-ES" sz="1500" dirty="0"/>
              <a:t>de la convocatòria.</a:t>
            </a:r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r>
              <a:rPr lang="ca-ES" sz="1500" dirty="0"/>
              <a:t>Cliqueu sobre la icona per a consultar les bases reguladores</a:t>
            </a:r>
          </a:p>
        </p:txBody>
      </p:sp>
      <p:pic>
        <p:nvPicPr>
          <p:cNvPr id="13" name="Graphic 73">
            <a:extLst>
              <a:ext uri="{FF2B5EF4-FFF2-40B4-BE49-F238E27FC236}">
                <a16:creationId xmlns:a16="http://schemas.microsoft.com/office/drawing/2014/main" id="{5B3BB847-7F49-40E7-9958-5E9512161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8609" y="2316573"/>
            <a:ext cx="950724" cy="950724"/>
          </a:xfrm>
          <a:prstGeom prst="rect">
            <a:avLst/>
          </a:prstGeom>
        </p:spPr>
      </p:pic>
      <p:grpSp>
        <p:nvGrpSpPr>
          <p:cNvPr id="6" name="Group 5" descr="Enllaç cap a les bases reguladores dels ajuts dels cupons a la competitivitat empresarial Indústria 4.0">
            <a:extLst>
              <a:ext uri="{FF2B5EF4-FFF2-40B4-BE49-F238E27FC236}">
                <a16:creationId xmlns:a16="http://schemas.microsoft.com/office/drawing/2014/main" id="{4652E325-53A5-420B-A969-54B692C5F9DF}"/>
              </a:ext>
            </a:extLst>
          </p:cNvPr>
          <p:cNvGrpSpPr>
            <a:grpSpLocks noChangeAspect="1"/>
          </p:cNvGrpSpPr>
          <p:nvPr/>
        </p:nvGrpSpPr>
        <p:grpSpPr>
          <a:xfrm>
            <a:off x="5591943" y="4915283"/>
            <a:ext cx="504057" cy="504057"/>
            <a:chOff x="9381248" y="3637015"/>
            <a:chExt cx="684000" cy="6840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B23A4F3-4840-4D43-B9DF-FCB9563947B5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 dirty="0"/>
            </a:p>
          </p:txBody>
        </p:sp>
        <p:pic>
          <p:nvPicPr>
            <p:cNvPr id="8" name="Graphic 7" descr="Link">
              <a:hlinkClick r:id="rId5"/>
              <a:extLst>
                <a:ext uri="{FF2B5EF4-FFF2-40B4-BE49-F238E27FC236}">
                  <a16:creationId xmlns:a16="http://schemas.microsoft.com/office/drawing/2014/main" id="{7721F2AA-F7DF-49C8-8FAB-8AA286CD8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5A0D9FA9-74EF-4635-A58B-1D64E98E5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reflexió cadena valor automoció      Versió 1, 28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076881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DE7AFC8D-39D8-44C9-B55E-23EC302FA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1E28F106-2D3F-44FB-AA9E-5454D402C841}"/>
              </a:ext>
            </a:extLst>
          </p:cNvPr>
          <p:cNvSpPr txBox="1">
            <a:spLocks/>
          </p:cNvSpPr>
          <p:nvPr/>
        </p:nvSpPr>
        <p:spPr>
          <a:xfrm>
            <a:off x="8896686" y="1453085"/>
            <a:ext cx="2699112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0" name="Group 5" descr="Enllaç cap a la justificació en línia">
            <a:extLst>
              <a:ext uri="{FF2B5EF4-FFF2-40B4-BE49-F238E27FC236}">
                <a16:creationId xmlns:a16="http://schemas.microsoft.com/office/drawing/2014/main" id="{7383519F-A46E-4B28-BD4C-4A22FF61A5C9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6BC7198-5B1F-40A3-8331-44CB15C1FC9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2" name="Graphic 7" descr="Link">
              <a:hlinkClick r:id="rId2"/>
              <a:extLst>
                <a:ext uri="{FF2B5EF4-FFF2-40B4-BE49-F238E27FC236}">
                  <a16:creationId xmlns:a16="http://schemas.microsoft.com/office/drawing/2014/main" id="{45086FBC-19F6-4578-BC55-309850DD8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AD17D137-4E55-4A48-B87E-B58D59219E89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FDC00FE1-0932-456B-BEE4-A1315D2FB6B6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1016034" y="2808442"/>
            <a:ext cx="2768721" cy="283106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Es carregarà la pantalla d’</a:t>
            </a:r>
            <a:r>
              <a:rPr lang="ca-ES" sz="1350" b="1" dirty="0"/>
              <a:t>Adjunts:</a:t>
            </a:r>
          </a:p>
          <a:p>
            <a:pPr marL="0" indent="0" algn="just">
              <a:buNone/>
            </a:pPr>
            <a:r>
              <a:rPr lang="ca-ES" sz="1350" b="1" dirty="0"/>
              <a:t>Memòria tècnica justificativa</a:t>
            </a:r>
          </a:p>
          <a:p>
            <a:pPr marL="0" indent="0" algn="just">
              <a:buNone/>
            </a:pPr>
            <a:r>
              <a:rPr lang="ca-ES" sz="1350" b="1" dirty="0"/>
              <a:t>Memòria econòmica justificativa</a:t>
            </a:r>
          </a:p>
          <a:p>
            <a:pPr marL="0" indent="0" algn="just">
              <a:buNone/>
            </a:pPr>
            <a:r>
              <a:rPr lang="ca-ES" sz="1350" dirty="0"/>
              <a:t>Factures, comprovants... </a:t>
            </a:r>
          </a:p>
          <a:p>
            <a:pPr marL="0" indent="0" algn="just">
              <a:buNone/>
            </a:pPr>
            <a:r>
              <a:rPr lang="ca-ES" sz="1350" b="1" dirty="0"/>
              <a:t>Documentació demostrativa accions publicitat</a:t>
            </a:r>
          </a:p>
          <a:p>
            <a:pPr marL="0" indent="0" algn="just">
              <a:buNone/>
            </a:pPr>
            <a:r>
              <a:rPr lang="ca-ES" sz="1350" b="1" dirty="0"/>
              <a:t>Declaracions responsables</a:t>
            </a:r>
          </a:p>
          <a:p>
            <a:pPr marL="0" indent="0" algn="just">
              <a:buNone/>
            </a:pPr>
            <a:r>
              <a:rPr lang="ca-ES" sz="1350" b="1" dirty="0"/>
              <a:t>Altra documentació aportada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61DAEB9-8783-4E61-AA37-574B72F64F72}"/>
              </a:ext>
            </a:extLst>
          </p:cNvPr>
          <p:cNvSpPr txBox="1">
            <a:spLocks/>
          </p:cNvSpPr>
          <p:nvPr/>
        </p:nvSpPr>
        <p:spPr>
          <a:xfrm>
            <a:off x="8120722" y="2809106"/>
            <a:ext cx="3475076" cy="332864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Inclogueu tota la documentació justificativa a cada bloc de documentació. </a:t>
            </a:r>
            <a:r>
              <a:rPr lang="ca-ES" sz="1350" dirty="0">
                <a:hlinkClick r:id="rId5" action="ppaction://hlinksldjump"/>
              </a:rPr>
              <a:t>Veure secció específica.</a:t>
            </a:r>
            <a:endParaRPr lang="ca-ES" sz="1350" dirty="0"/>
          </a:p>
          <a:p>
            <a:pPr marL="0" indent="0" algn="just">
              <a:buNone/>
            </a:pPr>
            <a:r>
              <a:rPr lang="ca-ES" sz="1400" dirty="0">
                <a:solidFill>
                  <a:srgbClr val="FF0000"/>
                </a:solidFill>
              </a:rPr>
              <a:t>Els noms dels arxius no han de portar ni accents ni caràcters especials (per exemple Justificacio.pdf)</a:t>
            </a:r>
          </a:p>
          <a:p>
            <a:pPr marL="0" indent="0" algn="just">
              <a:buNone/>
            </a:pPr>
            <a:r>
              <a:rPr lang="ca-ES" sz="1400" dirty="0">
                <a:solidFill>
                  <a:srgbClr val="FF0000"/>
                </a:solidFill>
              </a:rPr>
              <a:t>22.000 KB màxim!</a:t>
            </a:r>
          </a:p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r>
              <a:rPr lang="ca-ES" sz="1350" dirty="0"/>
              <a:t>Una vegada carregat cliqueu a </a:t>
            </a:r>
            <a:r>
              <a:rPr lang="ca-ES" sz="1350" b="1" dirty="0"/>
              <a:t>Següent.</a:t>
            </a:r>
            <a:endParaRPr lang="ca-ES" sz="1350" dirty="0"/>
          </a:p>
        </p:txBody>
      </p:sp>
      <p:pic>
        <p:nvPicPr>
          <p:cNvPr id="3" name="Imatge 2" descr="Captura de pantalla documents a adjuntar">
            <a:extLst>
              <a:ext uri="{FF2B5EF4-FFF2-40B4-BE49-F238E27FC236}">
                <a16:creationId xmlns:a16="http://schemas.microsoft.com/office/drawing/2014/main" id="{079E961F-C35B-4EB2-BCC6-BACAA46B00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14" y="2548008"/>
            <a:ext cx="3972554" cy="3802688"/>
          </a:xfrm>
          <a:prstGeom prst="rect">
            <a:avLst/>
          </a:prstGeom>
        </p:spPr>
      </p:pic>
      <p:pic>
        <p:nvPicPr>
          <p:cNvPr id="15" name="Gràfic 14">
            <a:extLst>
              <a:ext uri="{FF2B5EF4-FFF2-40B4-BE49-F238E27FC236}">
                <a16:creationId xmlns:a16="http://schemas.microsoft.com/office/drawing/2014/main" id="{2D19F4F1-0AAA-4457-8D3C-EDFF96A1C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34027" y="5109174"/>
            <a:ext cx="425342" cy="425342"/>
          </a:xfrm>
          <a:prstGeom prst="rect">
            <a:avLst/>
          </a:prstGeom>
        </p:spPr>
      </p:pic>
      <p:grpSp>
        <p:nvGrpSpPr>
          <p:cNvPr id="17" name="Group 52">
            <a:extLst>
              <a:ext uri="{FF2B5EF4-FFF2-40B4-BE49-F238E27FC236}">
                <a16:creationId xmlns:a16="http://schemas.microsoft.com/office/drawing/2014/main" id="{5EC8A00D-6C35-47EB-9C5F-24191EF45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27303" y="5067929"/>
            <a:ext cx="443997" cy="464277"/>
            <a:chOff x="-94408" y="2761858"/>
            <a:chExt cx="1488797" cy="1488797"/>
          </a:xfrm>
        </p:grpSpPr>
        <p:sp>
          <p:nvSpPr>
            <p:cNvPr id="19" name="Rectangle: Rounded Corners 53">
              <a:extLst>
                <a:ext uri="{FF2B5EF4-FFF2-40B4-BE49-F238E27FC236}">
                  <a16:creationId xmlns:a16="http://schemas.microsoft.com/office/drawing/2014/main" id="{7AAED85A-AAA1-4011-8E70-0631009AD1EA}"/>
                </a:ext>
              </a:extLst>
            </p:cNvPr>
            <p:cNvSpPr/>
            <p:nvPr/>
          </p:nvSpPr>
          <p:spPr>
            <a:xfrm>
              <a:off x="191068" y="3038814"/>
              <a:ext cx="920564" cy="1013773"/>
            </a:xfrm>
            <a:prstGeom prst="roundRect">
              <a:avLst>
                <a:gd name="adj" fmla="val 77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3" name="Graphic 54" descr="Clipboard Mixed with solid fill">
              <a:extLst>
                <a:ext uri="{FF2B5EF4-FFF2-40B4-BE49-F238E27FC236}">
                  <a16:creationId xmlns:a16="http://schemas.microsoft.com/office/drawing/2014/main" id="{3C786BD4-6EFC-4EB4-B88F-0C862CF61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-94408" y="2761858"/>
              <a:ext cx="1488797" cy="1488797"/>
            </a:xfrm>
            <a:prstGeom prst="rect">
              <a:avLst/>
            </a:prstGeom>
          </p:spPr>
        </p:pic>
      </p:grpSp>
      <p:grpSp>
        <p:nvGrpSpPr>
          <p:cNvPr id="29" name="Graphic 5">
            <a:extLst>
              <a:ext uri="{FF2B5EF4-FFF2-40B4-BE49-F238E27FC236}">
                <a16:creationId xmlns:a16="http://schemas.microsoft.com/office/drawing/2014/main" id="{D3C33D18-ABDB-49C6-9D24-77D3C84DD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16526" y="5113717"/>
            <a:ext cx="269286" cy="394482"/>
            <a:chOff x="5829300" y="3048000"/>
            <a:chExt cx="533400" cy="762000"/>
          </a:xfrm>
          <a:solidFill>
            <a:schemeClr val="accent6">
              <a:lumMod val="75000"/>
            </a:schemeClr>
          </a:solidFill>
        </p:grpSpPr>
        <p:sp>
          <p:nvSpPr>
            <p:cNvPr id="30" name="Freeform: Shape 49">
              <a:extLst>
                <a:ext uri="{FF2B5EF4-FFF2-40B4-BE49-F238E27FC236}">
                  <a16:creationId xmlns:a16="http://schemas.microsoft.com/office/drawing/2014/main" id="{358749BB-FC00-4373-899A-5E6BB8F164C0}"/>
                </a:ext>
              </a:extLst>
            </p:cNvPr>
            <p:cNvSpPr/>
            <p:nvPr/>
          </p:nvSpPr>
          <p:spPr>
            <a:xfrm>
              <a:off x="5829300" y="3049905"/>
              <a:ext cx="57150" cy="760095"/>
            </a:xfrm>
            <a:custGeom>
              <a:avLst/>
              <a:gdLst>
                <a:gd name="connsiteX0" fmla="*/ 0 w 57150"/>
                <a:gd name="connsiteY0" fmla="*/ 0 h 760095"/>
                <a:gd name="connsiteX1" fmla="*/ 57150 w 57150"/>
                <a:gd name="connsiteY1" fmla="*/ 0 h 760095"/>
                <a:gd name="connsiteX2" fmla="*/ 57150 w 57150"/>
                <a:gd name="connsiteY2" fmla="*/ 760095 h 760095"/>
                <a:gd name="connsiteX3" fmla="*/ 0 w 57150"/>
                <a:gd name="connsiteY3" fmla="*/ 760095 h 76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760095">
                  <a:moveTo>
                    <a:pt x="0" y="0"/>
                  </a:moveTo>
                  <a:lnTo>
                    <a:pt x="57150" y="0"/>
                  </a:lnTo>
                  <a:lnTo>
                    <a:pt x="57150" y="760095"/>
                  </a:lnTo>
                  <a:lnTo>
                    <a:pt x="0" y="7600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31" name="Freeform: Shape 50">
              <a:extLst>
                <a:ext uri="{FF2B5EF4-FFF2-40B4-BE49-F238E27FC236}">
                  <a16:creationId xmlns:a16="http://schemas.microsoft.com/office/drawing/2014/main" id="{084CEEBD-87F2-45B2-8B32-516F513EBF7E}"/>
                </a:ext>
              </a:extLst>
            </p:cNvPr>
            <p:cNvSpPr/>
            <p:nvPr/>
          </p:nvSpPr>
          <p:spPr>
            <a:xfrm>
              <a:off x="5924550" y="3048000"/>
              <a:ext cx="438150" cy="762000"/>
            </a:xfrm>
            <a:custGeom>
              <a:avLst/>
              <a:gdLst>
                <a:gd name="connsiteX0" fmla="*/ 352425 w 438150"/>
                <a:gd name="connsiteY0" fmla="*/ 285750 h 762000"/>
                <a:gd name="connsiteX1" fmla="*/ 85725 w 438150"/>
                <a:gd name="connsiteY1" fmla="*/ 285750 h 762000"/>
                <a:gd name="connsiteX2" fmla="*/ 85725 w 438150"/>
                <a:gd name="connsiteY2" fmla="*/ 228600 h 762000"/>
                <a:gd name="connsiteX3" fmla="*/ 352425 w 438150"/>
                <a:gd name="connsiteY3" fmla="*/ 228600 h 762000"/>
                <a:gd name="connsiteX4" fmla="*/ 352425 w 438150"/>
                <a:gd name="connsiteY4" fmla="*/ 285750 h 762000"/>
                <a:gd name="connsiteX5" fmla="*/ 295275 w 438150"/>
                <a:gd name="connsiteY5" fmla="*/ 381000 h 762000"/>
                <a:gd name="connsiteX6" fmla="*/ 147638 w 438150"/>
                <a:gd name="connsiteY6" fmla="*/ 381000 h 762000"/>
                <a:gd name="connsiteX7" fmla="*/ 147638 w 438150"/>
                <a:gd name="connsiteY7" fmla="*/ 342900 h 762000"/>
                <a:gd name="connsiteX8" fmla="*/ 295275 w 438150"/>
                <a:gd name="connsiteY8" fmla="*/ 342900 h 762000"/>
                <a:gd name="connsiteX9" fmla="*/ 295275 w 438150"/>
                <a:gd name="connsiteY9" fmla="*/ 381000 h 762000"/>
                <a:gd name="connsiteX10" fmla="*/ 400050 w 438150"/>
                <a:gd name="connsiteY10" fmla="*/ 0 h 762000"/>
                <a:gd name="connsiteX11" fmla="*/ 0 w 438150"/>
                <a:gd name="connsiteY11" fmla="*/ 1905 h 762000"/>
                <a:gd name="connsiteX12" fmla="*/ 0 w 438150"/>
                <a:gd name="connsiteY12" fmla="*/ 762000 h 762000"/>
                <a:gd name="connsiteX13" fmla="*/ 400050 w 438150"/>
                <a:gd name="connsiteY13" fmla="*/ 762000 h 762000"/>
                <a:gd name="connsiteX14" fmla="*/ 438150 w 438150"/>
                <a:gd name="connsiteY14" fmla="*/ 723900 h 762000"/>
                <a:gd name="connsiteX15" fmla="*/ 438150 w 438150"/>
                <a:gd name="connsiteY15" fmla="*/ 38100 h 762000"/>
                <a:gd name="connsiteX16" fmla="*/ 400050 w 438150"/>
                <a:gd name="connsiteY16" fmla="*/ 0 h 762000"/>
                <a:gd name="connsiteX0" fmla="*/ 352425 w 438150"/>
                <a:gd name="connsiteY0" fmla="*/ 285750 h 762000"/>
                <a:gd name="connsiteX1" fmla="*/ 85725 w 438150"/>
                <a:gd name="connsiteY1" fmla="*/ 285750 h 762000"/>
                <a:gd name="connsiteX2" fmla="*/ 352425 w 438150"/>
                <a:gd name="connsiteY2" fmla="*/ 228600 h 762000"/>
                <a:gd name="connsiteX3" fmla="*/ 352425 w 438150"/>
                <a:gd name="connsiteY3" fmla="*/ 285750 h 762000"/>
                <a:gd name="connsiteX4" fmla="*/ 295275 w 438150"/>
                <a:gd name="connsiteY4" fmla="*/ 381000 h 762000"/>
                <a:gd name="connsiteX5" fmla="*/ 147638 w 438150"/>
                <a:gd name="connsiteY5" fmla="*/ 381000 h 762000"/>
                <a:gd name="connsiteX6" fmla="*/ 147638 w 438150"/>
                <a:gd name="connsiteY6" fmla="*/ 342900 h 762000"/>
                <a:gd name="connsiteX7" fmla="*/ 295275 w 438150"/>
                <a:gd name="connsiteY7" fmla="*/ 342900 h 762000"/>
                <a:gd name="connsiteX8" fmla="*/ 295275 w 438150"/>
                <a:gd name="connsiteY8" fmla="*/ 381000 h 762000"/>
                <a:gd name="connsiteX9" fmla="*/ 400050 w 438150"/>
                <a:gd name="connsiteY9" fmla="*/ 0 h 762000"/>
                <a:gd name="connsiteX10" fmla="*/ 0 w 438150"/>
                <a:gd name="connsiteY10" fmla="*/ 1905 h 762000"/>
                <a:gd name="connsiteX11" fmla="*/ 0 w 438150"/>
                <a:gd name="connsiteY11" fmla="*/ 762000 h 762000"/>
                <a:gd name="connsiteX12" fmla="*/ 400050 w 438150"/>
                <a:gd name="connsiteY12" fmla="*/ 762000 h 762000"/>
                <a:gd name="connsiteX13" fmla="*/ 438150 w 438150"/>
                <a:gd name="connsiteY13" fmla="*/ 723900 h 762000"/>
                <a:gd name="connsiteX14" fmla="*/ 438150 w 438150"/>
                <a:gd name="connsiteY14" fmla="*/ 38100 h 762000"/>
                <a:gd name="connsiteX15" fmla="*/ 400050 w 438150"/>
                <a:gd name="connsiteY15" fmla="*/ 0 h 762000"/>
                <a:gd name="connsiteX0" fmla="*/ 352425 w 438150"/>
                <a:gd name="connsiteY0" fmla="*/ 285750 h 762000"/>
                <a:gd name="connsiteX1" fmla="*/ 352425 w 438150"/>
                <a:gd name="connsiteY1" fmla="*/ 228600 h 762000"/>
                <a:gd name="connsiteX2" fmla="*/ 352425 w 438150"/>
                <a:gd name="connsiteY2" fmla="*/ 285750 h 762000"/>
                <a:gd name="connsiteX3" fmla="*/ 295275 w 438150"/>
                <a:gd name="connsiteY3" fmla="*/ 381000 h 762000"/>
                <a:gd name="connsiteX4" fmla="*/ 147638 w 438150"/>
                <a:gd name="connsiteY4" fmla="*/ 381000 h 762000"/>
                <a:gd name="connsiteX5" fmla="*/ 147638 w 438150"/>
                <a:gd name="connsiteY5" fmla="*/ 342900 h 762000"/>
                <a:gd name="connsiteX6" fmla="*/ 295275 w 438150"/>
                <a:gd name="connsiteY6" fmla="*/ 342900 h 762000"/>
                <a:gd name="connsiteX7" fmla="*/ 295275 w 438150"/>
                <a:gd name="connsiteY7" fmla="*/ 381000 h 762000"/>
                <a:gd name="connsiteX8" fmla="*/ 400050 w 438150"/>
                <a:gd name="connsiteY8" fmla="*/ 0 h 762000"/>
                <a:gd name="connsiteX9" fmla="*/ 0 w 438150"/>
                <a:gd name="connsiteY9" fmla="*/ 1905 h 762000"/>
                <a:gd name="connsiteX10" fmla="*/ 0 w 438150"/>
                <a:gd name="connsiteY10" fmla="*/ 762000 h 762000"/>
                <a:gd name="connsiteX11" fmla="*/ 400050 w 438150"/>
                <a:gd name="connsiteY11" fmla="*/ 762000 h 762000"/>
                <a:gd name="connsiteX12" fmla="*/ 438150 w 438150"/>
                <a:gd name="connsiteY12" fmla="*/ 723900 h 762000"/>
                <a:gd name="connsiteX13" fmla="*/ 438150 w 438150"/>
                <a:gd name="connsiteY13" fmla="*/ 38100 h 762000"/>
                <a:gd name="connsiteX14" fmla="*/ 400050 w 438150"/>
                <a:gd name="connsiteY14" fmla="*/ 0 h 762000"/>
                <a:gd name="connsiteX0" fmla="*/ 295275 w 438150"/>
                <a:gd name="connsiteY0" fmla="*/ 381000 h 762000"/>
                <a:gd name="connsiteX1" fmla="*/ 147638 w 438150"/>
                <a:gd name="connsiteY1" fmla="*/ 381000 h 762000"/>
                <a:gd name="connsiteX2" fmla="*/ 147638 w 438150"/>
                <a:gd name="connsiteY2" fmla="*/ 342900 h 762000"/>
                <a:gd name="connsiteX3" fmla="*/ 295275 w 438150"/>
                <a:gd name="connsiteY3" fmla="*/ 342900 h 762000"/>
                <a:gd name="connsiteX4" fmla="*/ 295275 w 438150"/>
                <a:gd name="connsiteY4" fmla="*/ 381000 h 762000"/>
                <a:gd name="connsiteX5" fmla="*/ 400050 w 438150"/>
                <a:gd name="connsiteY5" fmla="*/ 0 h 762000"/>
                <a:gd name="connsiteX6" fmla="*/ 0 w 438150"/>
                <a:gd name="connsiteY6" fmla="*/ 1905 h 762000"/>
                <a:gd name="connsiteX7" fmla="*/ 0 w 438150"/>
                <a:gd name="connsiteY7" fmla="*/ 762000 h 762000"/>
                <a:gd name="connsiteX8" fmla="*/ 400050 w 438150"/>
                <a:gd name="connsiteY8" fmla="*/ 762000 h 762000"/>
                <a:gd name="connsiteX9" fmla="*/ 438150 w 438150"/>
                <a:gd name="connsiteY9" fmla="*/ 723900 h 762000"/>
                <a:gd name="connsiteX10" fmla="*/ 438150 w 438150"/>
                <a:gd name="connsiteY10" fmla="*/ 38100 h 762000"/>
                <a:gd name="connsiteX11" fmla="*/ 400050 w 438150"/>
                <a:gd name="connsiteY11" fmla="*/ 0 h 762000"/>
                <a:gd name="connsiteX0" fmla="*/ 295275 w 438150"/>
                <a:gd name="connsiteY0" fmla="*/ 342900 h 762000"/>
                <a:gd name="connsiteX1" fmla="*/ 147638 w 438150"/>
                <a:gd name="connsiteY1" fmla="*/ 381000 h 762000"/>
                <a:gd name="connsiteX2" fmla="*/ 147638 w 438150"/>
                <a:gd name="connsiteY2" fmla="*/ 342900 h 762000"/>
                <a:gd name="connsiteX3" fmla="*/ 295275 w 438150"/>
                <a:gd name="connsiteY3" fmla="*/ 342900 h 762000"/>
                <a:gd name="connsiteX4" fmla="*/ 400050 w 438150"/>
                <a:gd name="connsiteY4" fmla="*/ 0 h 762000"/>
                <a:gd name="connsiteX5" fmla="*/ 0 w 438150"/>
                <a:gd name="connsiteY5" fmla="*/ 1905 h 762000"/>
                <a:gd name="connsiteX6" fmla="*/ 0 w 438150"/>
                <a:gd name="connsiteY6" fmla="*/ 762000 h 762000"/>
                <a:gd name="connsiteX7" fmla="*/ 400050 w 438150"/>
                <a:gd name="connsiteY7" fmla="*/ 762000 h 762000"/>
                <a:gd name="connsiteX8" fmla="*/ 438150 w 438150"/>
                <a:gd name="connsiteY8" fmla="*/ 723900 h 762000"/>
                <a:gd name="connsiteX9" fmla="*/ 438150 w 438150"/>
                <a:gd name="connsiteY9" fmla="*/ 38100 h 762000"/>
                <a:gd name="connsiteX10" fmla="*/ 400050 w 438150"/>
                <a:gd name="connsiteY10" fmla="*/ 0 h 762000"/>
                <a:gd name="connsiteX0" fmla="*/ 295275 w 438150"/>
                <a:gd name="connsiteY0" fmla="*/ 342900 h 762000"/>
                <a:gd name="connsiteX1" fmla="*/ 147638 w 438150"/>
                <a:gd name="connsiteY1" fmla="*/ 381000 h 762000"/>
                <a:gd name="connsiteX2" fmla="*/ 295275 w 438150"/>
                <a:gd name="connsiteY2" fmla="*/ 342900 h 762000"/>
                <a:gd name="connsiteX3" fmla="*/ 400050 w 438150"/>
                <a:gd name="connsiteY3" fmla="*/ 0 h 762000"/>
                <a:gd name="connsiteX4" fmla="*/ 0 w 438150"/>
                <a:gd name="connsiteY4" fmla="*/ 1905 h 762000"/>
                <a:gd name="connsiteX5" fmla="*/ 0 w 438150"/>
                <a:gd name="connsiteY5" fmla="*/ 762000 h 762000"/>
                <a:gd name="connsiteX6" fmla="*/ 400050 w 438150"/>
                <a:gd name="connsiteY6" fmla="*/ 762000 h 762000"/>
                <a:gd name="connsiteX7" fmla="*/ 438150 w 438150"/>
                <a:gd name="connsiteY7" fmla="*/ 723900 h 762000"/>
                <a:gd name="connsiteX8" fmla="*/ 438150 w 438150"/>
                <a:gd name="connsiteY8" fmla="*/ 38100 h 762000"/>
                <a:gd name="connsiteX9" fmla="*/ 400050 w 438150"/>
                <a:gd name="connsiteY9" fmla="*/ 0 h 762000"/>
                <a:gd name="connsiteX0" fmla="*/ 400050 w 438150"/>
                <a:gd name="connsiteY0" fmla="*/ 0 h 762000"/>
                <a:gd name="connsiteX1" fmla="*/ 0 w 438150"/>
                <a:gd name="connsiteY1" fmla="*/ 1905 h 762000"/>
                <a:gd name="connsiteX2" fmla="*/ 0 w 438150"/>
                <a:gd name="connsiteY2" fmla="*/ 762000 h 762000"/>
                <a:gd name="connsiteX3" fmla="*/ 400050 w 438150"/>
                <a:gd name="connsiteY3" fmla="*/ 762000 h 762000"/>
                <a:gd name="connsiteX4" fmla="*/ 438150 w 438150"/>
                <a:gd name="connsiteY4" fmla="*/ 723900 h 762000"/>
                <a:gd name="connsiteX5" fmla="*/ 438150 w 438150"/>
                <a:gd name="connsiteY5" fmla="*/ 38100 h 762000"/>
                <a:gd name="connsiteX6" fmla="*/ 400050 w 438150"/>
                <a:gd name="connsiteY6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762000">
                  <a:moveTo>
                    <a:pt x="400050" y="0"/>
                  </a:moveTo>
                  <a:lnTo>
                    <a:pt x="0" y="1905"/>
                  </a:lnTo>
                  <a:lnTo>
                    <a:pt x="0" y="762000"/>
                  </a:lnTo>
                  <a:lnTo>
                    <a:pt x="400050" y="762000"/>
                  </a:lnTo>
                  <a:cubicBezTo>
                    <a:pt x="421005" y="762000"/>
                    <a:pt x="438150" y="744855"/>
                    <a:pt x="438150" y="723900"/>
                  </a:cubicBezTo>
                  <a:lnTo>
                    <a:pt x="438150" y="38100"/>
                  </a:lnTo>
                  <a:cubicBezTo>
                    <a:pt x="438150" y="17145"/>
                    <a:pt x="421005" y="0"/>
                    <a:pt x="400050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</p:grpSp>
      <p:pic>
        <p:nvPicPr>
          <p:cNvPr id="32" name="Gràfic 31">
            <a:extLst>
              <a:ext uri="{FF2B5EF4-FFF2-40B4-BE49-F238E27FC236}">
                <a16:creationId xmlns:a16="http://schemas.microsoft.com/office/drawing/2014/main" id="{D30C1C2B-51BB-40E8-9DEC-4C1AC2658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20432" y="5089710"/>
            <a:ext cx="442496" cy="442496"/>
          </a:xfrm>
          <a:prstGeom prst="rect">
            <a:avLst/>
          </a:prstGeom>
        </p:spPr>
      </p:pic>
      <p:pic>
        <p:nvPicPr>
          <p:cNvPr id="33" name="Graphic 65">
            <a:extLst>
              <a:ext uri="{FF2B5EF4-FFF2-40B4-BE49-F238E27FC236}">
                <a16:creationId xmlns:a16="http://schemas.microsoft.com/office/drawing/2014/main" id="{982993F2-FBE3-443B-A03C-1A78E7157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332535" y="5084920"/>
            <a:ext cx="445188" cy="445188"/>
          </a:xfrm>
          <a:prstGeom prst="rect">
            <a:avLst/>
          </a:prstGeom>
        </p:spPr>
      </p:pic>
      <p:sp>
        <p:nvSpPr>
          <p:cNvPr id="37" name="Arrow: Right 40">
            <a:extLst>
              <a:ext uri="{FF2B5EF4-FFF2-40B4-BE49-F238E27FC236}">
                <a16:creationId xmlns:a16="http://schemas.microsoft.com/office/drawing/2014/main" id="{93BF07B7-495C-49AB-969C-78B935A2A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97612" y="5232026"/>
            <a:ext cx="459432" cy="179697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pic>
        <p:nvPicPr>
          <p:cNvPr id="34" name="Graphic 68">
            <a:extLst>
              <a:ext uri="{FF2B5EF4-FFF2-40B4-BE49-F238E27FC236}">
                <a16:creationId xmlns:a16="http://schemas.microsoft.com/office/drawing/2014/main" id="{C3C619C7-B487-4CC4-B75F-1E8DAFB53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867243" y="4669967"/>
            <a:ext cx="455767" cy="455767"/>
          </a:xfrm>
          <a:prstGeom prst="rect">
            <a:avLst/>
          </a:prstGeom>
        </p:spPr>
      </p:pic>
      <p:pic>
        <p:nvPicPr>
          <p:cNvPr id="35" name="Graphic 62">
            <a:extLst>
              <a:ext uri="{FF2B5EF4-FFF2-40B4-BE49-F238E27FC236}">
                <a16:creationId xmlns:a16="http://schemas.microsoft.com/office/drawing/2014/main" id="{220F2C79-3D57-447C-AAF9-2FB0A0BE3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812612" y="5223212"/>
            <a:ext cx="489374" cy="489374"/>
          </a:xfrm>
          <a:prstGeom prst="rect">
            <a:avLst/>
          </a:prstGeom>
        </p:spPr>
      </p:pic>
      <p:sp>
        <p:nvSpPr>
          <p:cNvPr id="36" name="Rectangle: Rounded Corners 66">
            <a:extLst>
              <a:ext uri="{FF2B5EF4-FFF2-40B4-BE49-F238E27FC236}">
                <a16:creationId xmlns:a16="http://schemas.microsoft.com/office/drawing/2014/main" id="{34C2BC40-2356-4125-8CF1-C17051CA0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33853" y="5232026"/>
            <a:ext cx="491722" cy="20993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PDF</a:t>
            </a:r>
            <a:endParaRPr lang="fr-BE" sz="1200" dirty="0">
              <a:solidFill>
                <a:schemeClr val="tx1"/>
              </a:solidFill>
            </a:endParaRPr>
          </a:p>
        </p:txBody>
      </p:sp>
      <p:sp>
        <p:nvSpPr>
          <p:cNvPr id="38" name="Rectangle: Rounded Corners 73">
            <a:extLst>
              <a:ext uri="{FF2B5EF4-FFF2-40B4-BE49-F238E27FC236}">
                <a16:creationId xmlns:a16="http://schemas.microsoft.com/office/drawing/2014/main" id="{38473AFA-82B2-4115-BF3B-6EA701D58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33853" y="4753640"/>
            <a:ext cx="831011" cy="17171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ZIP / RAR</a:t>
            </a:r>
            <a:endParaRPr lang="fr-BE" sz="1600" dirty="0">
              <a:solidFill>
                <a:schemeClr val="tx1"/>
              </a:solidFill>
            </a:endParaRPr>
          </a:p>
        </p:txBody>
      </p:sp>
      <p:pic>
        <p:nvPicPr>
          <p:cNvPr id="28" name="Graphic 79">
            <a:hlinkClick r:id="rId19" action="ppaction://hlinksldjump"/>
            <a:extLst>
              <a:ext uri="{FF2B5EF4-FFF2-40B4-BE49-F238E27FC236}">
                <a16:creationId xmlns:a16="http://schemas.microsoft.com/office/drawing/2014/main" id="{3314F2B0-DC20-4D2E-BF99-EE747CB8A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0" y="5589241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0FF0D034-5CA4-4C32-A7E3-410BBD1E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reflexió cadena valor automoció      Versió 1, 28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23483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50FCD79-F4D1-46C7-A64A-DA9D1F568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576415F7-2956-4FC5-9126-1BE6D7331B10}"/>
              </a:ext>
            </a:extLst>
          </p:cNvPr>
          <p:cNvSpPr txBox="1">
            <a:spLocks/>
          </p:cNvSpPr>
          <p:nvPr/>
        </p:nvSpPr>
        <p:spPr>
          <a:xfrm>
            <a:off x="8913912" y="1491022"/>
            <a:ext cx="2729257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0" name="Group 5" descr="Enllaç cap a la justificació en línia">
            <a:extLst>
              <a:ext uri="{FF2B5EF4-FFF2-40B4-BE49-F238E27FC236}">
                <a16:creationId xmlns:a16="http://schemas.microsoft.com/office/drawing/2014/main" id="{269083A5-E75C-4EB8-A69D-591F0B5408A5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869153E-E5B7-4275-96C1-E4E130C5DB60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2" name="Graphic 7" descr="Link">
              <a:hlinkClick r:id="rId2"/>
              <a:extLst>
                <a:ext uri="{FF2B5EF4-FFF2-40B4-BE49-F238E27FC236}">
                  <a16:creationId xmlns:a16="http://schemas.microsoft.com/office/drawing/2014/main" id="{524947A7-1C6F-46B9-987D-8A3E33703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2420519C-552C-416B-9223-98901B174411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D482C13-3A51-4767-BB88-97CE2D227198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849043" y="2403651"/>
            <a:ext cx="10650882" cy="95682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Es carregarà la pantalla de </a:t>
            </a:r>
            <a:r>
              <a:rPr lang="ca-ES" sz="1350" b="1" dirty="0"/>
              <a:t>Justificacions de Despeses.</a:t>
            </a:r>
          </a:p>
          <a:p>
            <a:pPr marL="0" indent="0" algn="just">
              <a:buNone/>
            </a:pPr>
            <a:r>
              <a:rPr lang="ca-ES" sz="1350" dirty="0"/>
              <a:t>Adjunteu l’</a:t>
            </a:r>
            <a:r>
              <a:rPr lang="ca-ES" sz="1350" b="1" dirty="0"/>
              <a:t>Excel del compte justificatiu </a:t>
            </a:r>
            <a:r>
              <a:rPr lang="ca-ES" sz="1350" dirty="0"/>
              <a:t>que heu descarregat, complimentat i guardat al vostre ordinador prèviament. La informació de l’Excel es carregarà en pantalla. Una vegada carregat i sense errors cliqueu a </a:t>
            </a:r>
            <a:r>
              <a:rPr lang="ca-ES" sz="1350" b="1" dirty="0"/>
              <a:t>Següent</a:t>
            </a:r>
            <a:r>
              <a:rPr lang="ca-ES" sz="1350" dirty="0"/>
              <a:t>.</a:t>
            </a:r>
          </a:p>
        </p:txBody>
      </p:sp>
      <p:pic>
        <p:nvPicPr>
          <p:cNvPr id="28" name="Graphic 49">
            <a:extLst>
              <a:ext uri="{FF2B5EF4-FFF2-40B4-BE49-F238E27FC236}">
                <a16:creationId xmlns:a16="http://schemas.microsoft.com/office/drawing/2014/main" id="{8A0878F8-609F-4021-8018-F7B96DF3B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1117289" y="3114716"/>
            <a:ext cx="491516" cy="491516"/>
          </a:xfrm>
          <a:prstGeom prst="rect">
            <a:avLst/>
          </a:prstGeom>
        </p:spPr>
      </p:pic>
      <p:sp>
        <p:nvSpPr>
          <p:cNvPr id="16" name="Rectangle: Rounded Corners 52">
            <a:extLst>
              <a:ext uri="{FF2B5EF4-FFF2-40B4-BE49-F238E27FC236}">
                <a16:creationId xmlns:a16="http://schemas.microsoft.com/office/drawing/2014/main" id="{5885F160-B9A4-4F87-A4F8-81B313CFD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12916" y="3114716"/>
            <a:ext cx="564957" cy="2049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solidFill>
                  <a:schemeClr val="tx1"/>
                </a:solidFill>
              </a:rPr>
              <a:t>XLSX</a:t>
            </a:r>
          </a:p>
        </p:txBody>
      </p:sp>
      <p:pic>
        <p:nvPicPr>
          <p:cNvPr id="3" name="Imatge 2" descr="Captura de pantalla de Justificacions de despeses per a càrrega de l'Excel del compte justificatiu">
            <a:extLst>
              <a:ext uri="{FF2B5EF4-FFF2-40B4-BE49-F238E27FC236}">
                <a16:creationId xmlns:a16="http://schemas.microsoft.com/office/drawing/2014/main" id="{C398244E-9248-4288-9CE7-7CDA263786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390" y="3429001"/>
            <a:ext cx="5750978" cy="2738561"/>
          </a:xfrm>
          <a:prstGeom prst="rect">
            <a:avLst/>
          </a:prstGeom>
        </p:spPr>
      </p:pic>
      <p:pic>
        <p:nvPicPr>
          <p:cNvPr id="30" name="Graphic 79">
            <a:hlinkClick r:id="rId8" action="ppaction://hlinksldjump"/>
            <a:extLst>
              <a:ext uri="{FF2B5EF4-FFF2-40B4-BE49-F238E27FC236}">
                <a16:creationId xmlns:a16="http://schemas.microsoft.com/office/drawing/2014/main" id="{A26D2558-2E17-42F7-86E8-01DD6D49F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601767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8FD54C03-3F6F-4307-91BF-8DA012158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reflexió cadena valor automoció      Versió 1, 28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6924690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A07D9C67-6BF7-423B-BA18-E569599F4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576415F7-2956-4FC5-9126-1BE6D7331B10}"/>
              </a:ext>
            </a:extLst>
          </p:cNvPr>
          <p:cNvSpPr txBox="1">
            <a:spLocks/>
          </p:cNvSpPr>
          <p:nvPr/>
        </p:nvSpPr>
        <p:spPr>
          <a:xfrm>
            <a:off x="8888481" y="1463501"/>
            <a:ext cx="2769450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0" name="Group 5" descr="Enllaç cap a la justificació en línia">
            <a:extLst>
              <a:ext uri="{FF2B5EF4-FFF2-40B4-BE49-F238E27FC236}">
                <a16:creationId xmlns:a16="http://schemas.microsoft.com/office/drawing/2014/main" id="{269083A5-E75C-4EB8-A69D-591F0B5408A5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869153E-E5B7-4275-96C1-E4E130C5DB60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2" name="Graphic 7" descr="Link">
              <a:hlinkClick r:id="rId2"/>
              <a:extLst>
                <a:ext uri="{FF2B5EF4-FFF2-40B4-BE49-F238E27FC236}">
                  <a16:creationId xmlns:a16="http://schemas.microsoft.com/office/drawing/2014/main" id="{524947A7-1C6F-46B9-987D-8A3E33703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4FD5960E-7DD4-4232-ACCA-BFD12010653B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CF5EE7DE-3B3A-436E-8F82-48EE885BBCAD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pic>
        <p:nvPicPr>
          <p:cNvPr id="12" name="Graphic 32">
            <a:extLst>
              <a:ext uri="{FF2B5EF4-FFF2-40B4-BE49-F238E27FC236}">
                <a16:creationId xmlns:a16="http://schemas.microsoft.com/office/drawing/2014/main" id="{6DB43867-3A1C-4E4F-9041-A9164506E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0848" y="2674475"/>
            <a:ext cx="261371" cy="261371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1280802" y="2469833"/>
            <a:ext cx="7824369" cy="959167"/>
          </a:xfrm>
          <a:prstGeom prst="rect">
            <a:avLst/>
          </a:prstGeom>
        </p:spPr>
        <p:txBody>
          <a:bodyPr vert="horz" lIns="68580" tIns="34290" rIns="68580" bIns="3429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Si el sistema detecta qualsevol error a l’Excel ho informarà i s’haurà de modificar i adjuntar-ho de nou.</a:t>
            </a:r>
          </a:p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No introduïu fórmules ni vinculacions a les caselles de l’Excel, perquè generarà errors.</a:t>
            </a:r>
          </a:p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El nom de l’arxiu Excel no ha de portar ni accents ni caràcters especials (per exemple Justificacio.xlsx).</a:t>
            </a:r>
          </a:p>
        </p:txBody>
      </p:sp>
      <p:pic>
        <p:nvPicPr>
          <p:cNvPr id="16" name="Graphic 49">
            <a:extLst>
              <a:ext uri="{FF2B5EF4-FFF2-40B4-BE49-F238E27FC236}">
                <a16:creationId xmlns:a16="http://schemas.microsoft.com/office/drawing/2014/main" id="{D3209B91-B761-4677-BE48-4C791FB5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8937996" y="2542691"/>
            <a:ext cx="491516" cy="491516"/>
          </a:xfrm>
          <a:prstGeom prst="rect">
            <a:avLst/>
          </a:prstGeom>
        </p:spPr>
      </p:pic>
      <p:sp>
        <p:nvSpPr>
          <p:cNvPr id="17" name="Rectangle: Rounded Corners 52">
            <a:extLst>
              <a:ext uri="{FF2B5EF4-FFF2-40B4-BE49-F238E27FC236}">
                <a16:creationId xmlns:a16="http://schemas.microsoft.com/office/drawing/2014/main" id="{B0A73ECC-7B07-4D00-8A92-F6CBAC10B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69600" y="2528295"/>
            <a:ext cx="564957" cy="2049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solidFill>
                  <a:schemeClr val="tx1"/>
                </a:solidFill>
              </a:rPr>
              <a:t>XLSX</a:t>
            </a:r>
          </a:p>
        </p:txBody>
      </p:sp>
      <p:pic>
        <p:nvPicPr>
          <p:cNvPr id="4" name="Imatge 3" descr="Captura de pantalla error de càrrega de l'Excel del compte justificatiu">
            <a:extLst>
              <a:ext uri="{FF2B5EF4-FFF2-40B4-BE49-F238E27FC236}">
                <a16:creationId xmlns:a16="http://schemas.microsoft.com/office/drawing/2014/main" id="{4B45FE2B-8478-43E0-9B14-1DF272A3E5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443" y="3429000"/>
            <a:ext cx="5418282" cy="3428999"/>
          </a:xfrm>
          <a:prstGeom prst="rect">
            <a:avLst/>
          </a:prstGeom>
        </p:spPr>
      </p:pic>
      <p:pic>
        <p:nvPicPr>
          <p:cNvPr id="30" name="Graphic 79">
            <a:hlinkClick r:id="rId10" action="ppaction://hlinksldjump"/>
            <a:extLst>
              <a:ext uri="{FF2B5EF4-FFF2-40B4-BE49-F238E27FC236}">
                <a16:creationId xmlns:a16="http://schemas.microsoft.com/office/drawing/2014/main" id="{A26D2558-2E17-42F7-86E8-01DD6D49F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564189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07B82F4A-1A3E-4E24-BA26-DA04D00AC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reflexió cadena valor automoció      Versió 1, 28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0876110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27E900CE-A109-4586-A2E6-90EAA99A8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9F683BD0-5719-41D5-84AF-5BDD41498F5E}"/>
              </a:ext>
            </a:extLst>
          </p:cNvPr>
          <p:cNvSpPr txBox="1">
            <a:spLocks/>
          </p:cNvSpPr>
          <p:nvPr/>
        </p:nvSpPr>
        <p:spPr>
          <a:xfrm>
            <a:off x="8896686" y="1503709"/>
            <a:ext cx="2749354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0" name="Group 5" descr="Enllaç cap a la justificació en línia">
            <a:extLst>
              <a:ext uri="{FF2B5EF4-FFF2-40B4-BE49-F238E27FC236}">
                <a16:creationId xmlns:a16="http://schemas.microsoft.com/office/drawing/2014/main" id="{C22125A8-C0EB-4E7C-9F5F-F2FEC32AFA9B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1F38859-3E2F-4D30-A030-783D3CC94F2D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2" name="Graphic 7" descr="Link">
              <a:hlinkClick r:id="rId2"/>
              <a:extLst>
                <a:ext uri="{FF2B5EF4-FFF2-40B4-BE49-F238E27FC236}">
                  <a16:creationId xmlns:a16="http://schemas.microsoft.com/office/drawing/2014/main" id="{6F505C72-C177-4DB6-8EBA-C59F02595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72ECF73-1385-4593-B76B-321560F5BC2A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19B8906-1526-4335-8DC9-63212DDABF82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834273" y="2484726"/>
            <a:ext cx="10811767" cy="384304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r>
              <a:rPr lang="ca-ES" sz="1350" dirty="0"/>
              <a:t>Es carregarà la pantalla de </a:t>
            </a:r>
            <a:r>
              <a:rPr lang="ca-ES" sz="1350" b="1" dirty="0"/>
              <a:t>Declaracions</a:t>
            </a:r>
            <a:r>
              <a:rPr lang="ca-ES" sz="1350" dirty="0"/>
              <a:t>.</a:t>
            </a:r>
          </a:p>
          <a:p>
            <a:pPr marL="0" indent="0" algn="just">
              <a:buNone/>
            </a:pPr>
            <a:r>
              <a:rPr lang="ca-ES" sz="1350" dirty="0"/>
              <a:t>S’haurà de </a:t>
            </a:r>
            <a:r>
              <a:rPr lang="ca-ES" sz="1350" b="1" dirty="0"/>
              <a:t>marcar sobre el camp obligatori </a:t>
            </a:r>
            <a:r>
              <a:rPr lang="ca-ES" sz="1350" dirty="0"/>
              <a:t>conforme s’ha llegit i acceptat la informació bàsica de protecció de dades. A continuació clicar sobre </a:t>
            </a:r>
            <a:r>
              <a:rPr lang="ca-ES" sz="1350" b="1" dirty="0"/>
              <a:t>Signa i envia</a:t>
            </a:r>
            <a:r>
              <a:rPr lang="ca-ES" sz="1350" dirty="0"/>
              <a:t>.</a:t>
            </a:r>
          </a:p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La signatura és digital per tant s’han d’utilitzar els mecanismes </a:t>
            </a:r>
          </a:p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habilitats per fer-ho.</a:t>
            </a:r>
          </a:p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Ha de signar una persona de l’entitat beneficiària que tingui </a:t>
            </a:r>
          </a:p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un certificat de representació de persona jurídica.</a:t>
            </a:r>
          </a:p>
          <a:p>
            <a:pPr marL="0" indent="0" algn="just">
              <a:buNone/>
            </a:pPr>
            <a:endParaRPr lang="ca-ES" sz="135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ca-ES" sz="135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ca-ES" sz="135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ca-ES" sz="1350" dirty="0">
              <a:solidFill>
                <a:srgbClr val="FF0000"/>
              </a:solidFill>
            </a:endParaRPr>
          </a:p>
        </p:txBody>
      </p:sp>
      <p:pic>
        <p:nvPicPr>
          <p:cNvPr id="12" name="Graphic 32">
            <a:extLst>
              <a:ext uri="{FF2B5EF4-FFF2-40B4-BE49-F238E27FC236}">
                <a16:creationId xmlns:a16="http://schemas.microsoft.com/office/drawing/2014/main" id="{6DB43867-3A1C-4E4F-9041-A9164506E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3043" y="3553024"/>
            <a:ext cx="261371" cy="261371"/>
          </a:xfrm>
          <a:prstGeom prst="rect">
            <a:avLst/>
          </a:prstGeom>
        </p:spPr>
      </p:pic>
      <p:pic>
        <p:nvPicPr>
          <p:cNvPr id="3" name="Imatge 2" descr="Captura de pantalla de declaracions sobre protecció de dades i signatura i enviament de la justificació">
            <a:extLst>
              <a:ext uri="{FF2B5EF4-FFF2-40B4-BE49-F238E27FC236}">
                <a16:creationId xmlns:a16="http://schemas.microsoft.com/office/drawing/2014/main" id="{20A9C62D-8DA0-42E1-A3E6-97072D8081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3171663"/>
            <a:ext cx="3847071" cy="3013207"/>
          </a:xfrm>
          <a:prstGeom prst="rect">
            <a:avLst/>
          </a:prstGeom>
        </p:spPr>
      </p:pic>
      <p:pic>
        <p:nvPicPr>
          <p:cNvPr id="28" name="Graphic 79">
            <a:hlinkClick r:id="rId8" action="ppaction://hlinksldjump"/>
            <a:extLst>
              <a:ext uri="{FF2B5EF4-FFF2-40B4-BE49-F238E27FC236}">
                <a16:creationId xmlns:a16="http://schemas.microsoft.com/office/drawing/2014/main" id="{63E14AAB-32FB-4A75-9652-03847AB46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614294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F330DFA2-2468-4184-8BE0-7478E56E0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reflexió cadena valor automoció      Versió 1, 28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202616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2E4623A-38AF-46A2-B41F-5F337AF1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08EF9875-DBB8-4989-8F6F-D81F6B89EFAB}"/>
              </a:ext>
            </a:extLst>
          </p:cNvPr>
          <p:cNvSpPr txBox="1">
            <a:spLocks/>
          </p:cNvSpPr>
          <p:nvPr/>
        </p:nvSpPr>
        <p:spPr>
          <a:xfrm>
            <a:off x="8903864" y="1491022"/>
            <a:ext cx="2749354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050" dirty="0"/>
              <a:t>Cliqueu a la icona per a accedir a la justificació en línia</a:t>
            </a:r>
          </a:p>
        </p:txBody>
      </p:sp>
      <p:grpSp>
        <p:nvGrpSpPr>
          <p:cNvPr id="14" name="Group 5" descr="Enllaç cap a la justificació en línia">
            <a:extLst>
              <a:ext uri="{FF2B5EF4-FFF2-40B4-BE49-F238E27FC236}">
                <a16:creationId xmlns:a16="http://schemas.microsoft.com/office/drawing/2014/main" id="{295DCDBF-1832-43D9-A9EF-EE5EE539C75D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606B114-7B5A-4EAD-9D1B-735ADFE1037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16" name="Graphic 7" descr="Link">
              <a:hlinkClick r:id="rId2"/>
              <a:extLst>
                <a:ext uri="{FF2B5EF4-FFF2-40B4-BE49-F238E27FC236}">
                  <a16:creationId xmlns:a16="http://schemas.microsoft.com/office/drawing/2014/main" id="{7E7C406B-C056-4513-9520-95B9F7AD8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F8D848C1-B222-40C4-B4E9-FE2A63B9420C}"/>
              </a:ext>
            </a:extLst>
          </p:cNvPr>
          <p:cNvSpPr/>
          <p:nvPr/>
        </p:nvSpPr>
        <p:spPr>
          <a:xfrm>
            <a:off x="478711" y="1940150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352ADA9-6D56-49CA-95FD-0AFCFA1C2F83}"/>
              </a:ext>
            </a:extLst>
          </p:cNvPr>
          <p:cNvSpPr txBox="1">
            <a:spLocks/>
          </p:cNvSpPr>
          <p:nvPr/>
        </p:nvSpPr>
        <p:spPr>
          <a:xfrm>
            <a:off x="834273" y="1940150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 dirty="0">
                <a:solidFill>
                  <a:schemeClr val="bg2"/>
                </a:solidFill>
              </a:rPr>
              <a:t>Signar i enviar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834667" y="2377085"/>
            <a:ext cx="8036071" cy="5918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Una vegada presentada la justificació apareixerà la següent pàgina, on podreu descarregar </a:t>
            </a:r>
            <a:r>
              <a:rPr lang="ca-ES" sz="1350" b="1" dirty="0"/>
              <a:t>l’acusament de rebuda.</a:t>
            </a:r>
            <a:endParaRPr lang="ca-ES" sz="1350" dirty="0"/>
          </a:p>
        </p:txBody>
      </p:sp>
      <p:pic>
        <p:nvPicPr>
          <p:cNvPr id="3" name="Imatge 2" descr="Captura de pantalla d'enviament correcte del formulari de justificació i descàrrega de l'acusament de rebuda">
            <a:extLst>
              <a:ext uri="{FF2B5EF4-FFF2-40B4-BE49-F238E27FC236}">
                <a16:creationId xmlns:a16="http://schemas.microsoft.com/office/drawing/2014/main" id="{1254E942-D39F-4FF2-B22B-0B0D9A5E8F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1" y="2755355"/>
            <a:ext cx="6308029" cy="3420599"/>
          </a:xfrm>
          <a:prstGeom prst="rect">
            <a:avLst/>
          </a:prstGeom>
        </p:spPr>
      </p:pic>
      <p:pic>
        <p:nvPicPr>
          <p:cNvPr id="22" name="Graphic 79">
            <a:hlinkClick r:id="rId6" action="ppaction://hlinksldjump"/>
            <a:extLst>
              <a:ext uri="{FF2B5EF4-FFF2-40B4-BE49-F238E27FC236}">
                <a16:creationId xmlns:a16="http://schemas.microsoft.com/office/drawing/2014/main" id="{E71084F0-5FEE-4B27-A5A7-7C01F05D5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5589241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076E0535-EEAB-4202-A149-1E0CD3324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reflexió cadena valor automoció      Versió 1, 28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6038523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>
            <a:extLst>
              <a:ext uri="{FF2B5EF4-FFF2-40B4-BE49-F238E27FC236}">
                <a16:creationId xmlns:a16="http://schemas.microsoft.com/office/drawing/2014/main" id="{D62CFF6B-BC2E-4413-914C-D1B543240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417" y="908721"/>
            <a:ext cx="2495551" cy="188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1" rIns="36001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973"/>
              </a:buClr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a-ES" altLang="ca-ES" sz="1400" b="1">
                <a:latin typeface="Calibri" panose="020F0502020204030204" pitchFamily="34" charset="0"/>
                <a:ea typeface="ヒラギノ角ゴ Pro W3" pitchFamily="64" charset="-128"/>
              </a:rPr>
              <a:t>Servei d’Orientació</a:t>
            </a:r>
            <a:endParaRPr lang="ca-ES" altLang="ca-ES" sz="1400" b="1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Empresarial</a:t>
            </a:r>
          </a:p>
          <a:p>
            <a:pPr>
              <a:spcBef>
                <a:spcPct val="3000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934 767 206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info.accio@gencat.cat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  <a:ea typeface="ヒラギノ角ゴ Pro W3" pitchFamily="64" charset="-128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5CAAA62E-99DB-45E7-87F7-0766D07FE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469" y="905912"/>
            <a:ext cx="4517777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1" rIns="36001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973"/>
              </a:buClr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Alt Penedès, Garraf</a:t>
            </a:r>
            <a:r>
              <a:rPr lang="ca-ES" altLang="ca-ES" sz="1400" b="1" baseline="0" dirty="0">
                <a:latin typeface="Calibri" panose="020F0502020204030204" pitchFamily="34" charset="0"/>
                <a:ea typeface="ヒラギノ角ゴ Pro W3" pitchFamily="64" charset="-128"/>
              </a:rPr>
              <a:t> i Maresme</a:t>
            </a:r>
          </a:p>
          <a:p>
            <a:pPr>
              <a:spcBef>
                <a:spcPct val="0"/>
              </a:spcBef>
            </a:pPr>
            <a:r>
              <a:rPr lang="ca-ES" altLang="ca-ES" sz="1400" baseline="0" dirty="0">
                <a:latin typeface="Calibri" panose="020F0502020204030204" pitchFamily="34" charset="0"/>
                <a:ea typeface="ヒラギノ角ゴ Pro W3" pitchFamily="64" charset="-128"/>
              </a:rPr>
              <a:t>Tel. 934 767 251</a:t>
            </a:r>
          </a:p>
          <a:p>
            <a:pPr>
              <a:spcBef>
                <a:spcPct val="0"/>
              </a:spcBef>
            </a:pPr>
            <a:r>
              <a:rPr lang="ca-ES" altLang="ca-ES" sz="1400" baseline="0" dirty="0">
                <a:latin typeface="Calibri" panose="020F0502020204030204" pitchFamily="34" charset="0"/>
                <a:ea typeface="ヒラギノ角ゴ Pro W3" pitchFamily="64" charset="-128"/>
              </a:rPr>
              <a:t>altpenedesgarrafmaresme.accio@gencat.cat</a:t>
            </a: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Catalunya Central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936 930 209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manresa.accio@gencat.cat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</a:rPr>
              <a:t>Lleida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</a:rPr>
              <a:t>Tel. 973 243 355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</a:rPr>
              <a:t>lleida.accio@gencat.cat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Terres  de l’Ebre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977 495 400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terresebre.accio@gencat.cat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20A01659-71F1-407D-A389-9ACDEE779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2279" y="895360"/>
            <a:ext cx="3360372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1" rIns="36001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973"/>
              </a:buClr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</a:rPr>
              <a:t>Alt Pirineu i Aran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b="0" dirty="0">
                <a:latin typeface="Calibri" panose="020F0502020204030204" pitchFamily="34" charset="0"/>
              </a:rPr>
              <a:t>Tel. 973 355 552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b="0" dirty="0">
                <a:latin typeface="Calibri" panose="020F0502020204030204" pitchFamily="34" charset="0"/>
              </a:rPr>
              <a:t>altpirineuaran.accio@gencat.cat</a:t>
            </a:r>
          </a:p>
          <a:p>
            <a:pPr eaLnBrk="1" hangingPunct="1"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Girona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872 975 991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girona.accio@gencat.cat</a:t>
            </a:r>
          </a:p>
          <a:p>
            <a:pPr eaLnBrk="1" hangingPunct="1"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Tarragona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977 251 717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tarragona.accio@gencat.cat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E7817B74-1683-4EE3-9BB6-92EB677E7734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287149" y="2346353"/>
            <a:ext cx="1496483" cy="3048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ヒラギノ角ゴ Pro W3" pitchFamily="64" charset="-128"/>
                <a:cs typeface="+mn-cs"/>
              </a:rPr>
              <a:t>Crèdits</a:t>
            </a:r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D68F24CA-DC0F-456B-B875-DEEA2FE3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7" y="2213954"/>
            <a:ext cx="806053" cy="569598"/>
          </a:xfrm>
          <a:prstGeom prst="rect">
            <a:avLst/>
          </a:prstGeom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0E1B8786-357F-4A45-99C0-65642346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4644817"/>
            <a:ext cx="1033274" cy="176784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46EEA52D-9F62-40C9-AD96-F18CFBA2C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4941168"/>
            <a:ext cx="9001000" cy="70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07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BD3DEE-EA65-4C6F-B753-4EFE0731B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z="3600" dirty="0"/>
              <a:t>Índex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CF3FC51-6B02-4908-95CF-5301E1BEAD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ca-ES" sz="1800" dirty="0">
                <a:hlinkClick r:id="rId2" action="ppaction://hlinksldjump"/>
              </a:rPr>
              <a:t>Despeses subvencionables</a:t>
            </a:r>
            <a:endParaRPr lang="ca-ES" sz="1800" dirty="0"/>
          </a:p>
          <a:p>
            <a:pPr marL="0"/>
            <a:r>
              <a:rPr lang="ca-ES" sz="1800" dirty="0">
                <a:hlinkClick r:id="rId3" action="ppaction://hlinksldjump"/>
              </a:rPr>
              <a:t>Publicitat</a:t>
            </a:r>
            <a:endParaRPr lang="ca-ES" sz="1800" dirty="0"/>
          </a:p>
          <a:p>
            <a:pPr marL="0"/>
            <a:r>
              <a:rPr lang="ca-ES" sz="1800" dirty="0">
                <a:hlinkClick r:id="rId4" action="ppaction://hlinksldjump"/>
              </a:rPr>
              <a:t>Justificació – Documentació</a:t>
            </a:r>
            <a:endParaRPr lang="ca-ES" sz="1800" dirty="0"/>
          </a:p>
          <a:p>
            <a:pPr marL="0"/>
            <a:r>
              <a:rPr lang="ca-ES" sz="1800" dirty="0">
                <a:hlinkClick r:id="rId5" action="ppaction://hlinksldjump"/>
              </a:rPr>
              <a:t>Justificació – Presentació</a:t>
            </a:r>
            <a:endParaRPr lang="ca-ES" sz="1800" dirty="0"/>
          </a:p>
        </p:txBody>
      </p:sp>
      <p:pic>
        <p:nvPicPr>
          <p:cNvPr id="6" name="Imatge 5">
            <a:extLst>
              <a:ext uri="{FF2B5EF4-FFF2-40B4-BE49-F238E27FC236}">
                <a16:creationId xmlns:a16="http://schemas.microsoft.com/office/drawing/2014/main" id="{BD825C64-ACA9-4C33-BB4E-7CA4F8CE9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8" b="32290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D409B896-AC8D-4B07-86AD-0E5CCDB3C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reflexió cadena valor automoció      Versió 1, 28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396219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9EB97-24ED-4676-81D1-61C00E1D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913" y="1551784"/>
            <a:ext cx="4669060" cy="2065623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ca-ES" sz="3300" b="1" dirty="0"/>
              <a:t>Despeses subvencionables</a:t>
            </a:r>
          </a:p>
        </p:txBody>
      </p:sp>
      <p:pic>
        <p:nvPicPr>
          <p:cNvPr id="15" name="Graphic 14">
            <a:hlinkClick r:id="rId2" action="ppaction://hlinksldjump"/>
            <a:extLst>
              <a:ext uri="{FF2B5EF4-FFF2-40B4-BE49-F238E27FC236}">
                <a16:creationId xmlns:a16="http://schemas.microsoft.com/office/drawing/2014/main" id="{426298C6-8EE1-46CC-851D-B2473506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593158"/>
            <a:ext cx="435961" cy="43596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CBBC4A0-B273-41DA-BC16-8043B063E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5961" y="5645508"/>
            <a:ext cx="1650922" cy="383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/>
              <a:t>Retorn a l’índex</a:t>
            </a: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7284A36C-9767-438D-97EE-814A7F02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1137"/>
            <a:ext cx="7086600" cy="3895725"/>
          </a:xfrm>
          <a:prstGeom prst="flowChartOnlineStorage">
            <a:avLst/>
          </a:prstGeom>
        </p:spPr>
      </p:pic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C2F10799-C7C5-45BB-AF4D-C58095F87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20960" y="6626860"/>
            <a:ext cx="1971040" cy="129540"/>
          </a:xfrm>
        </p:spPr>
        <p:txBody>
          <a:bodyPr/>
          <a:lstStyle/>
          <a:p>
            <a:r>
              <a:rPr lang="es-ES" dirty="0" err="1"/>
              <a:t>Guia</a:t>
            </a:r>
            <a:r>
              <a:rPr lang="es-ES" dirty="0"/>
              <a:t> </a:t>
            </a:r>
            <a:r>
              <a:rPr lang="es-ES" dirty="0" err="1"/>
              <a:t>justificació</a:t>
            </a:r>
            <a:r>
              <a:rPr lang="es-ES" dirty="0"/>
              <a:t> </a:t>
            </a:r>
            <a:r>
              <a:rPr lang="es-ES" dirty="0" err="1"/>
              <a:t>reflexió</a:t>
            </a:r>
            <a:r>
              <a:rPr lang="es-ES" dirty="0"/>
              <a:t> cadena valor </a:t>
            </a:r>
            <a:r>
              <a:rPr lang="es-ES" dirty="0" err="1"/>
              <a:t>automoció</a:t>
            </a:r>
            <a:r>
              <a:rPr lang="es-ES" dirty="0"/>
              <a:t>      </a:t>
            </a:r>
            <a:r>
              <a:rPr lang="es-ES" dirty="0" err="1"/>
              <a:t>Versió</a:t>
            </a:r>
            <a:r>
              <a:rPr lang="es-ES" dirty="0"/>
              <a:t> 1, 28 </a:t>
            </a:r>
            <a:r>
              <a:rPr lang="es-ES" dirty="0" err="1"/>
              <a:t>d'abril</a:t>
            </a:r>
            <a:r>
              <a:rPr lang="es-ES" dirty="0"/>
              <a:t>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16704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376647D4-4C3A-41B6-8130-99A6A6755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912" y="365126"/>
            <a:ext cx="6255328" cy="1325563"/>
          </a:xfrm>
        </p:spPr>
        <p:txBody>
          <a:bodyPr/>
          <a:lstStyle/>
          <a:p>
            <a:r>
              <a:rPr lang="ca-ES" dirty="0"/>
              <a:t>Despeses subvencionables</a:t>
            </a:r>
          </a:p>
        </p:txBody>
      </p: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1704B4A4-4F35-4012-A7A7-26F708AED501}"/>
              </a:ext>
            </a:extLst>
          </p:cNvPr>
          <p:cNvSpPr txBox="1">
            <a:spLocks/>
          </p:cNvSpPr>
          <p:nvPr/>
        </p:nvSpPr>
        <p:spPr>
          <a:xfrm>
            <a:off x="8859787" y="1351131"/>
            <a:ext cx="3027413" cy="49692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050" dirty="0"/>
              <a:t>Cliqueu a la icona per a consultar les bases reguladores 4, 13, 16 i 17</a:t>
            </a:r>
          </a:p>
        </p:txBody>
      </p:sp>
      <p:grpSp>
        <p:nvGrpSpPr>
          <p:cNvPr id="26" name="Group 5" descr="Enllaç cap a les bases reguladores">
            <a:extLst>
              <a:ext uri="{FF2B5EF4-FFF2-40B4-BE49-F238E27FC236}">
                <a16:creationId xmlns:a16="http://schemas.microsoft.com/office/drawing/2014/main" id="{E2975857-4BB6-4945-AA23-10FF5F06494A}"/>
              </a:ext>
            </a:extLst>
          </p:cNvPr>
          <p:cNvGrpSpPr>
            <a:grpSpLocks noChangeAspect="1"/>
          </p:cNvGrpSpPr>
          <p:nvPr/>
        </p:nvGrpSpPr>
        <p:grpSpPr>
          <a:xfrm>
            <a:off x="8481682" y="1395533"/>
            <a:ext cx="378105" cy="378105"/>
            <a:chOff x="9381248" y="3637015"/>
            <a:chExt cx="684000" cy="684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C3BD1DE-C52E-4588-90CB-ECA3C8FE5645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31" name="Graphic 7" descr="Link">
              <a:hlinkClick r:id="rId3"/>
              <a:extLst>
                <a:ext uri="{FF2B5EF4-FFF2-40B4-BE49-F238E27FC236}">
                  <a16:creationId xmlns:a16="http://schemas.microsoft.com/office/drawing/2014/main" id="{EE320C8D-8745-4152-90E1-24F8B3F45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graphicFrame>
        <p:nvGraphicFramePr>
          <p:cNvPr id="20" name="Diagrama 19" descr="Característiques de les despeses subvencionables:&#10;Aprovada per resolució d’atorgament&#10;Incorreguda només per l’empresa beneficiària&#10;Realitzada entre l’01/01/2020 i el 30/11/2021&#10;Necessària per a les activitats del projecte&#10;Identificable i verificable">
            <a:extLst>
              <a:ext uri="{FF2B5EF4-FFF2-40B4-BE49-F238E27FC236}">
                <a16:creationId xmlns:a16="http://schemas.microsoft.com/office/drawing/2014/main" id="{DC9D5D11-5EEE-4F84-8FDD-FC05CCF3D7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4868150"/>
              </p:ext>
            </p:extLst>
          </p:nvPr>
        </p:nvGraphicFramePr>
        <p:xfrm>
          <a:off x="650907" y="1805362"/>
          <a:ext cx="10700692" cy="5052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5" name="Graphic 4" descr="Atenció!">
            <a:extLst>
              <a:ext uri="{FF2B5EF4-FFF2-40B4-BE49-F238E27FC236}">
                <a16:creationId xmlns:a16="http://schemas.microsoft.com/office/drawing/2014/main" id="{669DA254-7A5D-432C-9985-1A5B6BDE563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51804" y="5016431"/>
            <a:ext cx="344283" cy="344283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D762EC1-310D-4CA1-8B22-C9E7B9742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944" y="4942448"/>
            <a:ext cx="3106406" cy="5896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a-ES" sz="1600" i="1" dirty="0">
                <a:solidFill>
                  <a:srgbClr val="FF0000"/>
                </a:solidFill>
              </a:rPr>
              <a:t>No és possible l’ampliació del termini de realització de la despesa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3027E8A-F4C7-4DB5-9238-DE67F6EC8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924813" y="4387591"/>
            <a:ext cx="518223" cy="51822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9BA63E8-B30D-4502-B452-D60A6F72C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8708" y="4178567"/>
            <a:ext cx="727247" cy="727247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132ECB15-10C0-4525-9DE2-51AE00685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734486" y="3394274"/>
            <a:ext cx="784294" cy="784293"/>
          </a:xfrm>
          <a:prstGeom prst="rect">
            <a:avLst/>
          </a:prstGeom>
        </p:spPr>
      </p:pic>
      <p:pic>
        <p:nvPicPr>
          <p:cNvPr id="24" name="Graphic 65">
            <a:extLst>
              <a:ext uri="{FF2B5EF4-FFF2-40B4-BE49-F238E27FC236}">
                <a16:creationId xmlns:a16="http://schemas.microsoft.com/office/drawing/2014/main" id="{B304C113-482B-4CD1-8C98-BEBC542D4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54303" y="1940146"/>
            <a:ext cx="739287" cy="739287"/>
          </a:xfrm>
          <a:prstGeom prst="rect">
            <a:avLst/>
          </a:prstGeom>
        </p:spPr>
      </p:pic>
      <p:pic>
        <p:nvPicPr>
          <p:cNvPr id="4" name="Gràfic 3">
            <a:extLst>
              <a:ext uri="{FF2B5EF4-FFF2-40B4-BE49-F238E27FC236}">
                <a16:creationId xmlns:a16="http://schemas.microsoft.com/office/drawing/2014/main" id="{63699ED9-DD4E-4248-BD97-6FEE69B13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849071" y="2482383"/>
            <a:ext cx="669709" cy="669709"/>
          </a:xfrm>
          <a:prstGeom prst="rect">
            <a:avLst/>
          </a:prstGeom>
        </p:spPr>
      </p:pic>
      <p:pic>
        <p:nvPicPr>
          <p:cNvPr id="28" name="Graphic 27">
            <a:hlinkClick r:id="rId23" action="ppaction://hlinksldjump"/>
            <a:extLst>
              <a:ext uri="{FF2B5EF4-FFF2-40B4-BE49-F238E27FC236}">
                <a16:creationId xmlns:a16="http://schemas.microsoft.com/office/drawing/2014/main" id="{CA9B5E7A-657D-42EC-978F-F2A7CE83E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0" y="5688553"/>
            <a:ext cx="435961" cy="435961"/>
          </a:xfrm>
          <a:prstGeom prst="rect">
            <a:avLst/>
          </a:prstGeom>
        </p:spPr>
      </p:pic>
      <p:pic>
        <p:nvPicPr>
          <p:cNvPr id="6" name="Gràfic 5" descr="Fàbrica">
            <a:extLst>
              <a:ext uri="{FF2B5EF4-FFF2-40B4-BE49-F238E27FC236}">
                <a16:creationId xmlns:a16="http://schemas.microsoft.com/office/drawing/2014/main" id="{CB8C9C48-1825-4306-BBE4-55B707D8AD7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54301" y="3047133"/>
            <a:ext cx="739287" cy="739287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F072EEBB-BCF3-42F0-9E9B-6BC8FB8FD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reflexió cadena valor automoció      Versió 1, 28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65409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A18C3CE1-64E0-484B-9688-089EFB53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912" y="365126"/>
            <a:ext cx="6255328" cy="1325563"/>
          </a:xfrm>
        </p:spPr>
        <p:txBody>
          <a:bodyPr/>
          <a:lstStyle/>
          <a:p>
            <a:r>
              <a:rPr lang="ca-ES" dirty="0"/>
              <a:t>Despeses subvencionables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78B7F5A9-DF51-4169-8FEA-EF0D0577DE6C}"/>
              </a:ext>
            </a:extLst>
          </p:cNvPr>
          <p:cNvSpPr txBox="1">
            <a:spLocks/>
          </p:cNvSpPr>
          <p:nvPr/>
        </p:nvSpPr>
        <p:spPr>
          <a:xfrm>
            <a:off x="8859786" y="1292410"/>
            <a:ext cx="3007316" cy="45657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050" dirty="0"/>
              <a:t>Cliqueu a la icona per a consultar les bases reguladores 4.1 a 4.3, 5, 12.8 i annex 2</a:t>
            </a:r>
          </a:p>
        </p:txBody>
      </p:sp>
      <p:grpSp>
        <p:nvGrpSpPr>
          <p:cNvPr id="37" name="Group 5" descr="Enllaç cap a les bases reguladores&#10;">
            <a:extLst>
              <a:ext uri="{FF2B5EF4-FFF2-40B4-BE49-F238E27FC236}">
                <a16:creationId xmlns:a16="http://schemas.microsoft.com/office/drawing/2014/main" id="{56D00F61-9143-4A6E-A6C8-6D3329CB6E55}"/>
              </a:ext>
            </a:extLst>
          </p:cNvPr>
          <p:cNvGrpSpPr>
            <a:grpSpLocks noChangeAspect="1"/>
          </p:cNvGrpSpPr>
          <p:nvPr/>
        </p:nvGrpSpPr>
        <p:grpSpPr>
          <a:xfrm>
            <a:off x="8670734" y="1292410"/>
            <a:ext cx="378105" cy="378105"/>
            <a:chOff x="9381248" y="3637015"/>
            <a:chExt cx="684000" cy="6840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34ADD64-3391-4D2E-8942-8BEC4D3AE3F3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39" name="Graphic 7" descr="Link">
              <a:hlinkClick r:id="rId2"/>
              <a:extLst>
                <a:ext uri="{FF2B5EF4-FFF2-40B4-BE49-F238E27FC236}">
                  <a16:creationId xmlns:a16="http://schemas.microsoft.com/office/drawing/2014/main" id="{8F6563FC-A4CB-4895-B3B2-0F25B6DFF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CC3FC-9DD2-4297-8E74-8B4187824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235" y="1799893"/>
            <a:ext cx="10089008" cy="797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1500" dirty="0"/>
              <a:t>Única i exclusivament </a:t>
            </a:r>
            <a:r>
              <a:rPr lang="ca-ES" sz="1500" b="1" dirty="0"/>
              <a:t>despeses de processos de reflexió estratègica i desenvolupament </a:t>
            </a:r>
            <a:r>
              <a:rPr lang="ca-ES" sz="1500" dirty="0"/>
              <a:t>per a:</a:t>
            </a:r>
          </a:p>
        </p:txBody>
      </p:sp>
      <p:sp>
        <p:nvSpPr>
          <p:cNvPr id="5" name="Rectangle: Rounded Corners 4" descr="Diagnosi Indústria 4.0&#10;Identificació d’oportunitats d’incorporació de tecnologies 4.0 i l’establiment de plans de transformació.&#10;Màxim 8.000 €">
            <a:extLst>
              <a:ext uri="{FF2B5EF4-FFF2-40B4-BE49-F238E27FC236}">
                <a16:creationId xmlns:a16="http://schemas.microsoft.com/office/drawing/2014/main" id="{9DF11714-E319-44D0-B9D6-7087AB040BD9}"/>
              </a:ext>
            </a:extLst>
          </p:cNvPr>
          <p:cNvSpPr/>
          <p:nvPr/>
        </p:nvSpPr>
        <p:spPr>
          <a:xfrm>
            <a:off x="2027976" y="2932889"/>
            <a:ext cx="8077200" cy="2899200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a-ES" b="1" dirty="0">
                <a:solidFill>
                  <a:schemeClr val="tx2"/>
                </a:solidFill>
              </a:rPr>
              <a:t>Plans de transformació tecnològica i negoci</a:t>
            </a:r>
            <a:endParaRPr lang="ca-ES" sz="1350" b="1" dirty="0">
              <a:solidFill>
                <a:schemeClr val="tx2"/>
              </a:solidFill>
            </a:endParaRPr>
          </a:p>
          <a:p>
            <a:pPr algn="ctr"/>
            <a:endParaRPr lang="ca-ES" sz="1350" b="1" dirty="0">
              <a:solidFill>
                <a:schemeClr val="tx2"/>
              </a:solidFill>
            </a:endParaRPr>
          </a:p>
          <a:p>
            <a:pPr algn="ctr"/>
            <a:r>
              <a:rPr lang="ca-ES" sz="1350" dirty="0">
                <a:solidFill>
                  <a:schemeClr val="tx1"/>
                </a:solidFill>
              </a:rPr>
              <a:t>Amb les següents fases:</a:t>
            </a:r>
          </a:p>
          <a:p>
            <a:pPr marL="285750" indent="-285750" algn="ctr">
              <a:buFontTx/>
              <a:buChar char="-"/>
            </a:pPr>
            <a:r>
              <a:rPr lang="ca-ES" sz="1350" dirty="0">
                <a:solidFill>
                  <a:schemeClr val="tx1"/>
                </a:solidFill>
              </a:rPr>
              <a:t>Anàlisi del model de negoci actual de l'empresa</a:t>
            </a:r>
          </a:p>
          <a:p>
            <a:pPr marL="285750" indent="-285750" algn="ctr">
              <a:buFontTx/>
              <a:buChar char="-"/>
            </a:pPr>
            <a:r>
              <a:rPr lang="ca-ES" sz="1350" dirty="0">
                <a:solidFill>
                  <a:schemeClr val="tx1"/>
                </a:solidFill>
              </a:rPr>
              <a:t>Exploració de noves oportunitats de negoci en la industria de la mobilitat i/o altres indústries i sectors</a:t>
            </a:r>
          </a:p>
          <a:p>
            <a:pPr marL="285750" indent="-285750" algn="ctr">
              <a:buFontTx/>
              <a:buChar char="-"/>
            </a:pPr>
            <a:r>
              <a:rPr lang="ca-ES" sz="1350" dirty="0">
                <a:solidFill>
                  <a:schemeClr val="tx1"/>
                </a:solidFill>
              </a:rPr>
              <a:t>Priorització d'aquelles oportunitats de negoci més rellevants, de forma objectiva, amb uns criteris definits i justificats.</a:t>
            </a:r>
          </a:p>
          <a:p>
            <a:pPr marL="285750" indent="-285750" algn="ctr">
              <a:buFontTx/>
              <a:buChar char="-"/>
            </a:pPr>
            <a:r>
              <a:rPr lang="ca-ES" sz="1350" dirty="0">
                <a:solidFill>
                  <a:schemeClr val="tx1"/>
                </a:solidFill>
              </a:rPr>
              <a:t>Selecció de la oportunitat de negoci en la que es focalitzarà l'empresa.</a:t>
            </a:r>
          </a:p>
          <a:p>
            <a:pPr marL="285750" indent="-285750" algn="ctr">
              <a:buFontTx/>
              <a:buChar char="-"/>
            </a:pPr>
            <a:r>
              <a:rPr lang="ca-ES" sz="1350" dirty="0">
                <a:solidFill>
                  <a:schemeClr val="tx1"/>
                </a:solidFill>
              </a:rPr>
              <a:t>Desenvolupament d'un pla de negoci per l'oportunitat seleccionada incloent: a) Justificació de l'oportunitat, b) Definició de la proposta de valor de la nova iniciativa, indicant la diferenciació respecte les solucions ja existents, c) Estratègia, objectius i model de negoci, d) Pla de màrqueting, d'operacions i financer.</a:t>
            </a:r>
          </a:p>
          <a:p>
            <a:pPr marL="285750" indent="-285750">
              <a:buFontTx/>
              <a:buChar char="-"/>
            </a:pPr>
            <a:endParaRPr lang="ca-ES" sz="1350" dirty="0">
              <a:solidFill>
                <a:schemeClr val="tx1"/>
              </a:solidFill>
            </a:endParaRPr>
          </a:p>
          <a:p>
            <a:pPr algn="ctr">
              <a:spcBef>
                <a:spcPts val="900"/>
              </a:spcBef>
            </a:pPr>
            <a:endParaRPr lang="ca-ES" sz="1350" dirty="0">
              <a:solidFill>
                <a:schemeClr val="tx1"/>
              </a:solidFill>
            </a:endParaRPr>
          </a:p>
        </p:txBody>
      </p:sp>
      <p:sp>
        <p:nvSpPr>
          <p:cNvPr id="17" name="Rectangle: Top Corners Rounded 13">
            <a:extLst>
              <a:ext uri="{FF2B5EF4-FFF2-40B4-BE49-F238E27FC236}">
                <a16:creationId xmlns:a16="http://schemas.microsoft.com/office/drawing/2014/main" id="{C3C0913F-11A6-40EB-9762-65AE012DF5A8}"/>
              </a:ext>
            </a:extLst>
          </p:cNvPr>
          <p:cNvSpPr/>
          <p:nvPr/>
        </p:nvSpPr>
        <p:spPr>
          <a:xfrm>
            <a:off x="5164500" y="5832089"/>
            <a:ext cx="1863000" cy="281629"/>
          </a:xfrm>
          <a:prstGeom prst="round2SameRect">
            <a:avLst>
              <a:gd name="adj1" fmla="val 0"/>
              <a:gd name="adj2" fmla="val 27958"/>
            </a:avLst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a-ES" sz="1350" dirty="0">
                <a:solidFill>
                  <a:schemeClr val="tx1"/>
                </a:solidFill>
              </a:rPr>
              <a:t>Màxim de 15.000 €</a:t>
            </a:r>
            <a:endParaRPr lang="ca-ES" sz="1050" dirty="0">
              <a:solidFill>
                <a:schemeClr val="tx1"/>
              </a:solidFill>
            </a:endParaRPr>
          </a:p>
        </p:txBody>
      </p:sp>
      <p:pic>
        <p:nvPicPr>
          <p:cNvPr id="40" name="Graphic 4" descr="Atenció!">
            <a:extLst>
              <a:ext uri="{FF2B5EF4-FFF2-40B4-BE49-F238E27FC236}">
                <a16:creationId xmlns:a16="http://schemas.microsoft.com/office/drawing/2014/main" id="{6BB44348-CA17-46F6-940A-354C0798349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53243" y="3002605"/>
            <a:ext cx="344283" cy="344283"/>
          </a:xfrm>
          <a:prstGeom prst="rect">
            <a:avLst/>
          </a:prstGeom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BA1373BC-448D-4D99-9485-786C460AF8C4}"/>
              </a:ext>
            </a:extLst>
          </p:cNvPr>
          <p:cNvSpPr txBox="1">
            <a:spLocks/>
          </p:cNvSpPr>
          <p:nvPr/>
        </p:nvSpPr>
        <p:spPr>
          <a:xfrm>
            <a:off x="10301459" y="3583538"/>
            <a:ext cx="1847850" cy="1597902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400" dirty="0">
                <a:solidFill>
                  <a:srgbClr val="FF0000"/>
                </a:solidFill>
              </a:rPr>
              <a:t>Despesa mínima i objecte de l’ajut a realitzar i justificar, 60% de la despesa considerada subvencionable: </a:t>
            </a:r>
          </a:p>
          <a:p>
            <a:pPr marL="0" indent="0" algn="ctr">
              <a:buNone/>
            </a:pPr>
            <a:r>
              <a:rPr lang="ca-ES" sz="1400" b="1" dirty="0">
                <a:solidFill>
                  <a:srgbClr val="FF0000"/>
                </a:solidFill>
              </a:rPr>
              <a:t>Si &lt;60% Revocació de l’ajut</a:t>
            </a:r>
          </a:p>
        </p:txBody>
      </p:sp>
      <p:pic>
        <p:nvPicPr>
          <p:cNvPr id="7" name="Gràfic 6" descr="Pluja d'idees en grup">
            <a:extLst>
              <a:ext uri="{FF2B5EF4-FFF2-40B4-BE49-F238E27FC236}">
                <a16:creationId xmlns:a16="http://schemas.microsoft.com/office/drawing/2014/main" id="{EF515B80-C365-4069-A1DB-6BF2564350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28720" y="2125981"/>
            <a:ext cx="723900" cy="723900"/>
          </a:xfrm>
          <a:prstGeom prst="rect">
            <a:avLst/>
          </a:prstGeom>
        </p:spPr>
      </p:pic>
      <p:pic>
        <p:nvPicPr>
          <p:cNvPr id="9" name="Gràfic 8" descr="Llibre tancat">
            <a:extLst>
              <a:ext uri="{FF2B5EF4-FFF2-40B4-BE49-F238E27FC236}">
                <a16:creationId xmlns:a16="http://schemas.microsoft.com/office/drawing/2014/main" id="{480A6B23-ABD8-4790-A9D1-0EE342664C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08822" y="2208989"/>
            <a:ext cx="599917" cy="599917"/>
          </a:xfrm>
          <a:prstGeom prst="rect">
            <a:avLst/>
          </a:prstGeom>
        </p:spPr>
      </p:pic>
      <p:pic>
        <p:nvPicPr>
          <p:cNvPr id="12" name="Gràfic 11" descr="Cotxe elèctric">
            <a:extLst>
              <a:ext uri="{FF2B5EF4-FFF2-40B4-BE49-F238E27FC236}">
                <a16:creationId xmlns:a16="http://schemas.microsoft.com/office/drawing/2014/main" id="{33B46841-1D29-4AF0-BA4D-8F411B56B2E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89320" y="2207289"/>
            <a:ext cx="750062" cy="750062"/>
          </a:xfrm>
          <a:prstGeom prst="rect">
            <a:avLst/>
          </a:prstGeom>
        </p:spPr>
      </p:pic>
      <p:pic>
        <p:nvPicPr>
          <p:cNvPr id="16" name="Gràfic 15" descr="Moto">
            <a:extLst>
              <a:ext uri="{FF2B5EF4-FFF2-40B4-BE49-F238E27FC236}">
                <a16:creationId xmlns:a16="http://schemas.microsoft.com/office/drawing/2014/main" id="{2110365B-DF81-4DA8-88C3-3F33756581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739382" y="2449300"/>
            <a:ext cx="419200" cy="419200"/>
          </a:xfrm>
          <a:prstGeom prst="rect">
            <a:avLst/>
          </a:prstGeom>
        </p:spPr>
      </p:pic>
      <p:pic>
        <p:nvPicPr>
          <p:cNvPr id="23" name="Graphic 22">
            <a:hlinkClick r:id="rId15" action="ppaction://hlinksldjump"/>
            <a:extLst>
              <a:ext uri="{FF2B5EF4-FFF2-40B4-BE49-F238E27FC236}">
                <a16:creationId xmlns:a16="http://schemas.microsoft.com/office/drawing/2014/main" id="{202830B5-F617-4E62-84C0-EEA731285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0" y="5707198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7D2ABCB5-19A1-446F-8E84-D6184DC8B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reflexió cadena valor automoció      Versió 1, 28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92045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A10554AE-D4B0-4143-A4E2-4B82B2DD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912" y="365126"/>
            <a:ext cx="6255328" cy="1325563"/>
          </a:xfrm>
        </p:spPr>
        <p:txBody>
          <a:bodyPr/>
          <a:lstStyle/>
          <a:p>
            <a:r>
              <a:rPr lang="ca-ES" dirty="0"/>
              <a:t>Despeses subvencionables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5B81F17-218F-444C-BE53-D1818489B5B7}"/>
              </a:ext>
            </a:extLst>
          </p:cNvPr>
          <p:cNvSpPr txBox="1">
            <a:spLocks/>
          </p:cNvSpPr>
          <p:nvPr/>
        </p:nvSpPr>
        <p:spPr>
          <a:xfrm>
            <a:off x="9795439" y="1339373"/>
            <a:ext cx="2396561" cy="400850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</a:t>
            </a:r>
            <a:r>
              <a:rPr lang="ca-ES" sz="1050" dirty="0"/>
              <a:t>la bases reguladora 1 de l’annex 2</a:t>
            </a:r>
          </a:p>
        </p:txBody>
      </p:sp>
      <p:grpSp>
        <p:nvGrpSpPr>
          <p:cNvPr id="47" name="Group 5" descr="Enllaç cap a les bases reguladores&#10;">
            <a:extLst>
              <a:ext uri="{FF2B5EF4-FFF2-40B4-BE49-F238E27FC236}">
                <a16:creationId xmlns:a16="http://schemas.microsoft.com/office/drawing/2014/main" id="{F1B4F546-1C7F-4812-8BC9-23C9DCED7849}"/>
              </a:ext>
            </a:extLst>
          </p:cNvPr>
          <p:cNvGrpSpPr>
            <a:grpSpLocks noChangeAspect="1"/>
          </p:cNvGrpSpPr>
          <p:nvPr/>
        </p:nvGrpSpPr>
        <p:grpSpPr>
          <a:xfrm>
            <a:off x="9194240" y="1325826"/>
            <a:ext cx="378105" cy="378105"/>
            <a:chOff x="9381248" y="3637015"/>
            <a:chExt cx="684000" cy="68400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821A116-9FA8-45C8-96D0-F561E652BD4B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 dirty="0"/>
            </a:p>
          </p:txBody>
        </p:sp>
        <p:pic>
          <p:nvPicPr>
            <p:cNvPr id="50" name="Graphic 7" descr="Link">
              <a:hlinkClick r:id="rId2"/>
              <a:extLst>
                <a:ext uri="{FF2B5EF4-FFF2-40B4-BE49-F238E27FC236}">
                  <a16:creationId xmlns:a16="http://schemas.microsoft.com/office/drawing/2014/main" id="{4D9FE2B4-F931-45B4-ADD2-1507504E5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41" name="Rectangle: Rounded Corners 129">
            <a:extLst>
              <a:ext uri="{FF2B5EF4-FFF2-40B4-BE49-F238E27FC236}">
                <a16:creationId xmlns:a16="http://schemas.microsoft.com/office/drawing/2014/main" id="{59ACFF7D-6164-459C-884F-2E1E62377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6535" y="3086727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pic>
        <p:nvPicPr>
          <p:cNvPr id="13" name="Gràfic 12">
            <a:extLst>
              <a:ext uri="{FF2B5EF4-FFF2-40B4-BE49-F238E27FC236}">
                <a16:creationId xmlns:a16="http://schemas.microsoft.com/office/drawing/2014/main" id="{CDB29855-91D2-44C1-95DA-5B3545E1B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8534" y="3118335"/>
            <a:ext cx="621329" cy="621329"/>
          </a:xfrm>
          <a:prstGeom prst="rect">
            <a:avLst/>
          </a:prstGeom>
        </p:spPr>
      </p:pic>
      <p:pic>
        <p:nvPicPr>
          <p:cNvPr id="15" name="Gràfic 14">
            <a:extLst>
              <a:ext uri="{FF2B5EF4-FFF2-40B4-BE49-F238E27FC236}">
                <a16:creationId xmlns:a16="http://schemas.microsoft.com/office/drawing/2014/main" id="{C5A2BA15-218D-403A-A96A-DCA7E7CB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89196" y="3179709"/>
            <a:ext cx="621329" cy="621329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52881D5A-AC0B-4346-8AEE-72BF641E5E50}"/>
              </a:ext>
            </a:extLst>
          </p:cNvPr>
          <p:cNvSpPr txBox="1"/>
          <p:nvPr/>
        </p:nvSpPr>
        <p:spPr>
          <a:xfrm>
            <a:off x="386535" y="3839527"/>
            <a:ext cx="16025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DESPESES D’ASSESSORAMENT EXTERN</a:t>
            </a:r>
          </a:p>
        </p:txBody>
      </p:sp>
      <p:cxnSp>
        <p:nvCxnSpPr>
          <p:cNvPr id="35" name="Straight Connector 17">
            <a:extLst>
              <a:ext uri="{FF2B5EF4-FFF2-40B4-BE49-F238E27FC236}">
                <a16:creationId xmlns:a16="http://schemas.microsoft.com/office/drawing/2014/main" id="{1E326489-4C26-4301-9FB9-6EA02655E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252810" y="2466975"/>
            <a:ext cx="0" cy="27451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B2F968F0-73A8-4541-BFF8-CEFB2DF4F2BC}"/>
              </a:ext>
            </a:extLst>
          </p:cNvPr>
          <p:cNvSpPr txBox="1">
            <a:spLocks/>
          </p:cNvSpPr>
          <p:nvPr/>
        </p:nvSpPr>
        <p:spPr>
          <a:xfrm>
            <a:off x="2470848" y="2466975"/>
            <a:ext cx="9026963" cy="2901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500" dirty="0"/>
              <a:t>Per a dur a terme </a:t>
            </a:r>
            <a:r>
              <a:rPr lang="ca-ES" sz="1500" b="1" dirty="0"/>
              <a:t>plans de transformació tecnològica i negoci </a:t>
            </a:r>
            <a:r>
              <a:rPr lang="ca-ES" sz="1500" dirty="0"/>
              <a:t>arran d’impactes que afecten o afectaran de forma important:</a:t>
            </a:r>
          </a:p>
          <a:p>
            <a:pPr algn="ctr"/>
            <a:r>
              <a:rPr lang="ca-ES" sz="1500" dirty="0"/>
              <a:t>Transició del sector automoció cap a la indústria de la nova mobilitat derivada de l'adopció de noves tecnologies i els requeriments en quant a sostenibilitat</a:t>
            </a:r>
          </a:p>
          <a:p>
            <a:pPr algn="ctr"/>
            <a:r>
              <a:rPr lang="ca-ES" sz="1500" dirty="0"/>
              <a:t>Nou entorn socioeconòmic</a:t>
            </a:r>
          </a:p>
          <a:p>
            <a:pPr algn="ctr"/>
            <a:r>
              <a:rPr lang="ca-ES" sz="1500" dirty="0"/>
              <a:t>Nous hàbits de consum i comportament</a:t>
            </a:r>
          </a:p>
          <a:p>
            <a:pPr algn="ctr"/>
            <a:r>
              <a:rPr lang="ca-ES" sz="1500" dirty="0"/>
              <a:t>Nous canals de compra i venda</a:t>
            </a:r>
          </a:p>
          <a:p>
            <a:pPr algn="ctr"/>
            <a:r>
              <a:rPr lang="ca-ES" sz="1500" dirty="0"/>
              <a:t>Nou entorn global</a:t>
            </a:r>
          </a:p>
          <a:p>
            <a:pPr algn="ctr"/>
            <a:r>
              <a:rPr lang="ca-ES" sz="1500" dirty="0"/>
              <a:t>Nous actors en la cadena de valor</a:t>
            </a:r>
          </a:p>
          <a:p>
            <a:pPr algn="ctr"/>
            <a:r>
              <a:rPr lang="ca-ES" sz="1500" dirty="0"/>
              <a:t>Noves possibilitats en quant a la mobilitat incloent el vehicle elèctric, autònom i més sostenible</a:t>
            </a:r>
          </a:p>
        </p:txBody>
      </p:sp>
      <p:pic>
        <p:nvPicPr>
          <p:cNvPr id="48" name="Graphic 47">
            <a:hlinkClick r:id="rId9" action="ppaction://hlinksldjump"/>
            <a:extLst>
              <a:ext uri="{FF2B5EF4-FFF2-40B4-BE49-F238E27FC236}">
                <a16:creationId xmlns:a16="http://schemas.microsoft.com/office/drawing/2014/main" id="{E01F94F4-94EC-4B1E-AAC8-5A8643123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5671351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53BC98E0-2B32-4AD8-BE4E-B309E277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reflexió cadena valor automoció      Versió 1, 28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004551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64CA6-4D6E-40B8-AF65-E0BB63FD7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068" y="345288"/>
            <a:ext cx="6959474" cy="1325563"/>
          </a:xfrm>
        </p:spPr>
        <p:txBody>
          <a:bodyPr/>
          <a:lstStyle/>
          <a:p>
            <a:r>
              <a:rPr lang="ca-ES" dirty="0"/>
              <a:t>Despeses no subvencionables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5B81F17-218F-444C-BE53-D1818489B5B7}"/>
              </a:ext>
            </a:extLst>
          </p:cNvPr>
          <p:cNvSpPr txBox="1">
            <a:spLocks/>
          </p:cNvSpPr>
          <p:nvPr/>
        </p:nvSpPr>
        <p:spPr>
          <a:xfrm>
            <a:off x="9207080" y="1354645"/>
            <a:ext cx="2769514" cy="4250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</a:t>
            </a:r>
            <a:r>
              <a:rPr lang="ca-ES" sz="1050" dirty="0"/>
              <a:t>les bases reguladores 4.3, 4.4 i 12.7</a:t>
            </a:r>
          </a:p>
        </p:txBody>
      </p:sp>
      <p:grpSp>
        <p:nvGrpSpPr>
          <p:cNvPr id="47" name="Group 5" descr="Enllaç cap a les bases reguladores&#10;">
            <a:extLst>
              <a:ext uri="{FF2B5EF4-FFF2-40B4-BE49-F238E27FC236}">
                <a16:creationId xmlns:a16="http://schemas.microsoft.com/office/drawing/2014/main" id="{F1B4F546-1C7F-4812-8BC9-23C9DCED7849}"/>
              </a:ext>
            </a:extLst>
          </p:cNvPr>
          <p:cNvGrpSpPr>
            <a:grpSpLocks noChangeAspect="1"/>
          </p:cNvGrpSpPr>
          <p:nvPr/>
        </p:nvGrpSpPr>
        <p:grpSpPr>
          <a:xfrm>
            <a:off x="8812395" y="1354645"/>
            <a:ext cx="378105" cy="378105"/>
            <a:chOff x="9381248" y="3637015"/>
            <a:chExt cx="684000" cy="68400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821A116-9FA8-45C8-96D0-F561E652BD4B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 dirty="0"/>
            </a:p>
          </p:txBody>
        </p:sp>
        <p:pic>
          <p:nvPicPr>
            <p:cNvPr id="50" name="Graphic 7" descr="Link">
              <a:hlinkClick r:id="rId2"/>
              <a:extLst>
                <a:ext uri="{FF2B5EF4-FFF2-40B4-BE49-F238E27FC236}">
                  <a16:creationId xmlns:a16="http://schemas.microsoft.com/office/drawing/2014/main" id="{4D9FE2B4-F931-45B4-ADD2-1507504E5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42" name="Rectangle: Rounded Corners 129">
            <a:extLst>
              <a:ext uri="{FF2B5EF4-FFF2-40B4-BE49-F238E27FC236}">
                <a16:creationId xmlns:a16="http://schemas.microsoft.com/office/drawing/2014/main" id="{4D9FCAAA-D043-4FC1-93E9-C5123CCCE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5246" y="2014985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pic>
        <p:nvPicPr>
          <p:cNvPr id="71" name="Gràfic 70">
            <a:extLst>
              <a:ext uri="{FF2B5EF4-FFF2-40B4-BE49-F238E27FC236}">
                <a16:creationId xmlns:a16="http://schemas.microsoft.com/office/drawing/2014/main" id="{6B4D5316-413B-4910-867E-AA97CCCC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90930" y="2048035"/>
            <a:ext cx="772495" cy="772495"/>
          </a:xfrm>
          <a:prstGeom prst="rect">
            <a:avLst/>
          </a:prstGeom>
        </p:spPr>
      </p:pic>
      <p:sp>
        <p:nvSpPr>
          <p:cNvPr id="69" name="TextBox 28">
            <a:extLst>
              <a:ext uri="{FF2B5EF4-FFF2-40B4-BE49-F238E27FC236}">
                <a16:creationId xmlns:a16="http://schemas.microsoft.com/office/drawing/2014/main" id="{4927453B-6CB9-44CB-B5E5-07546314D366}"/>
              </a:ext>
            </a:extLst>
          </p:cNvPr>
          <p:cNvSpPr txBox="1"/>
          <p:nvPr/>
        </p:nvSpPr>
        <p:spPr>
          <a:xfrm>
            <a:off x="1575340" y="2811901"/>
            <a:ext cx="1723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INTERESSOS DEUTORS COMPTES BANCARIS</a:t>
            </a:r>
          </a:p>
        </p:txBody>
      </p:sp>
      <p:sp>
        <p:nvSpPr>
          <p:cNvPr id="63" name="Rectangle: Rounded Corners 129">
            <a:extLst>
              <a:ext uri="{FF2B5EF4-FFF2-40B4-BE49-F238E27FC236}">
                <a16:creationId xmlns:a16="http://schemas.microsoft.com/office/drawing/2014/main" id="{04B09AC8-1023-4431-82F6-48D18EFE2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78448" y="2014645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pic>
        <p:nvPicPr>
          <p:cNvPr id="62" name="Gràfic 61">
            <a:extLst>
              <a:ext uri="{FF2B5EF4-FFF2-40B4-BE49-F238E27FC236}">
                <a16:creationId xmlns:a16="http://schemas.microsoft.com/office/drawing/2014/main" id="{D10F6B37-F630-4A47-A57D-D1333E610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08653" y="2011321"/>
            <a:ext cx="914400" cy="914400"/>
          </a:xfrm>
          <a:prstGeom prst="rect">
            <a:avLst/>
          </a:prstGeom>
        </p:spPr>
      </p:pic>
      <p:sp>
        <p:nvSpPr>
          <p:cNvPr id="68" name="TextBox 86">
            <a:extLst>
              <a:ext uri="{FF2B5EF4-FFF2-40B4-BE49-F238E27FC236}">
                <a16:creationId xmlns:a16="http://schemas.microsoft.com/office/drawing/2014/main" id="{6882C717-19C7-4F9B-AD05-CE93B085EB5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474382" y="2823227"/>
            <a:ext cx="1572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INTERESSOS, RECÀRRECS I SANCIONS</a:t>
            </a:r>
          </a:p>
        </p:txBody>
      </p:sp>
      <p:sp>
        <p:nvSpPr>
          <p:cNvPr id="56" name="Rectangle: Rounded Corners 129">
            <a:extLst>
              <a:ext uri="{FF2B5EF4-FFF2-40B4-BE49-F238E27FC236}">
                <a16:creationId xmlns:a16="http://schemas.microsoft.com/office/drawing/2014/main" id="{BA449863-B763-4DAC-A6DE-9135B4F6B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24033" y="2014828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pic>
        <p:nvPicPr>
          <p:cNvPr id="15" name="Gràfic 14">
            <a:extLst>
              <a:ext uri="{FF2B5EF4-FFF2-40B4-BE49-F238E27FC236}">
                <a16:creationId xmlns:a16="http://schemas.microsoft.com/office/drawing/2014/main" id="{CE7A0FEE-8FE2-4528-AA3A-194E57BBD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38517" y="1968853"/>
            <a:ext cx="914400" cy="914400"/>
          </a:xfrm>
          <a:prstGeom prst="rect">
            <a:avLst/>
          </a:prstGeom>
        </p:spPr>
      </p:pic>
      <p:sp>
        <p:nvSpPr>
          <p:cNvPr id="84" name="TextBox 43">
            <a:extLst>
              <a:ext uri="{FF2B5EF4-FFF2-40B4-BE49-F238E27FC236}">
                <a16:creationId xmlns:a16="http://schemas.microsoft.com/office/drawing/2014/main" id="{24EB3C5B-C442-4CE9-9289-17A771F683A5}"/>
              </a:ext>
            </a:extLst>
          </p:cNvPr>
          <p:cNvSpPr txBox="1"/>
          <p:nvPr/>
        </p:nvSpPr>
        <p:spPr>
          <a:xfrm>
            <a:off x="5374308" y="2829562"/>
            <a:ext cx="13985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DESPESES LEGALS I JUDICIALS</a:t>
            </a:r>
          </a:p>
        </p:txBody>
      </p:sp>
      <p:sp>
        <p:nvSpPr>
          <p:cNvPr id="44" name="Rectangle: Rounded Corners 129">
            <a:extLst>
              <a:ext uri="{FF2B5EF4-FFF2-40B4-BE49-F238E27FC236}">
                <a16:creationId xmlns:a16="http://schemas.microsoft.com/office/drawing/2014/main" id="{981B44D3-1B8D-42A2-BBC1-5942EDFB6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50169" y="1996164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pic>
        <p:nvPicPr>
          <p:cNvPr id="20" name="Gràfic 19">
            <a:extLst>
              <a:ext uri="{FF2B5EF4-FFF2-40B4-BE49-F238E27FC236}">
                <a16:creationId xmlns:a16="http://schemas.microsoft.com/office/drawing/2014/main" id="{6798A06A-3DFC-4195-A1D0-AC040DC84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578339" y="2017663"/>
            <a:ext cx="811976" cy="8119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D751A02-0696-44B8-AA01-F88DCF1E592B}"/>
              </a:ext>
            </a:extLst>
          </p:cNvPr>
          <p:cNvSpPr txBox="1"/>
          <p:nvPr/>
        </p:nvSpPr>
        <p:spPr>
          <a:xfrm>
            <a:off x="7208719" y="2812386"/>
            <a:ext cx="15839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DESPESES TRANSACCIONS FINANCERES</a:t>
            </a:r>
            <a:endParaRPr lang="ca-ES" sz="900" dirty="0"/>
          </a:p>
        </p:txBody>
      </p:sp>
      <p:sp>
        <p:nvSpPr>
          <p:cNvPr id="53" name="Rectangle: Rounded Corners 129">
            <a:extLst>
              <a:ext uri="{FF2B5EF4-FFF2-40B4-BE49-F238E27FC236}">
                <a16:creationId xmlns:a16="http://schemas.microsoft.com/office/drawing/2014/main" id="{277CEE6D-4FFF-4C5E-98B8-81DB33810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78817" y="1988323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pic>
        <p:nvPicPr>
          <p:cNvPr id="10" name="Gràfic 9" descr="Avió">
            <a:extLst>
              <a:ext uri="{FF2B5EF4-FFF2-40B4-BE49-F238E27FC236}">
                <a16:creationId xmlns:a16="http://schemas.microsoft.com/office/drawing/2014/main" id="{42E01501-03D9-45C2-961D-8E9423C9A9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035987" y="2104414"/>
            <a:ext cx="707883" cy="707883"/>
          </a:xfrm>
          <a:prstGeom prst="rect">
            <a:avLst/>
          </a:prstGeom>
        </p:spPr>
      </p:pic>
      <p:pic>
        <p:nvPicPr>
          <p:cNvPr id="8" name="Gràfic 7" descr="Edifici">
            <a:extLst>
              <a:ext uri="{FF2B5EF4-FFF2-40B4-BE49-F238E27FC236}">
                <a16:creationId xmlns:a16="http://schemas.microsoft.com/office/drawing/2014/main" id="{498A4223-3902-47C1-85D2-7601A92DFA0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804168" y="2122754"/>
            <a:ext cx="697131" cy="697131"/>
          </a:xfrm>
          <a:prstGeom prst="rect">
            <a:avLst/>
          </a:prstGeom>
        </p:spPr>
      </p:pic>
      <p:sp>
        <p:nvSpPr>
          <p:cNvPr id="64" name="TextBox 86">
            <a:extLst>
              <a:ext uri="{FF2B5EF4-FFF2-40B4-BE49-F238E27FC236}">
                <a16:creationId xmlns:a16="http://schemas.microsoft.com/office/drawing/2014/main" id="{7E9236E3-76D4-4C85-8DEE-D05939CC2F12}"/>
              </a:ext>
            </a:extLst>
          </p:cNvPr>
          <p:cNvSpPr txBox="1"/>
          <p:nvPr/>
        </p:nvSpPr>
        <p:spPr>
          <a:xfrm>
            <a:off x="9018886" y="2811901"/>
            <a:ext cx="1572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DESPESES DE DESPLAÇAMENT I ALLOTJAMENT</a:t>
            </a:r>
          </a:p>
        </p:txBody>
      </p:sp>
      <p:sp>
        <p:nvSpPr>
          <p:cNvPr id="61" name="Rectangle: Rounded Corners 129">
            <a:extLst>
              <a:ext uri="{FF2B5EF4-FFF2-40B4-BE49-F238E27FC236}">
                <a16:creationId xmlns:a16="http://schemas.microsoft.com/office/drawing/2014/main" id="{96B77867-6C74-4319-845E-202475B70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6819" y="3841450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pic>
        <p:nvPicPr>
          <p:cNvPr id="17" name="Gràfic 16">
            <a:extLst>
              <a:ext uri="{FF2B5EF4-FFF2-40B4-BE49-F238E27FC236}">
                <a16:creationId xmlns:a16="http://schemas.microsoft.com/office/drawing/2014/main" id="{979E75C3-2032-47AC-AAFC-CC4B2679D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79980" y="3862668"/>
            <a:ext cx="914400" cy="914400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EE36AC28-0F0F-4084-B07F-BD0B61027BA6}"/>
              </a:ext>
            </a:extLst>
          </p:cNvPr>
          <p:cNvSpPr txBox="1"/>
          <p:nvPr/>
        </p:nvSpPr>
        <p:spPr>
          <a:xfrm>
            <a:off x="734676" y="4610391"/>
            <a:ext cx="1572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COMISSIONS I PÈRDUES DE CANVI</a:t>
            </a:r>
          </a:p>
        </p:txBody>
      </p:sp>
      <p:sp>
        <p:nvSpPr>
          <p:cNvPr id="45" name="Rectangle: Rounded Corners 129">
            <a:extLst>
              <a:ext uri="{FF2B5EF4-FFF2-40B4-BE49-F238E27FC236}">
                <a16:creationId xmlns:a16="http://schemas.microsoft.com/office/drawing/2014/main" id="{2E60196F-9050-443C-AEB5-2FD12E3F3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71507" y="3827197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pic>
        <p:nvPicPr>
          <p:cNvPr id="7" name="Gràfic 6" descr="Contracte de dreta a esquerra">
            <a:extLst>
              <a:ext uri="{FF2B5EF4-FFF2-40B4-BE49-F238E27FC236}">
                <a16:creationId xmlns:a16="http://schemas.microsoft.com/office/drawing/2014/main" id="{6088FF4F-D01A-444C-BC80-FC0653105D4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046081" y="3871123"/>
            <a:ext cx="671087" cy="671087"/>
          </a:xfrm>
          <a:prstGeom prst="rect">
            <a:avLst/>
          </a:prstGeom>
        </p:spPr>
      </p:pic>
      <p:sp>
        <p:nvSpPr>
          <p:cNvPr id="54" name="TextBox 28">
            <a:extLst>
              <a:ext uri="{FF2B5EF4-FFF2-40B4-BE49-F238E27FC236}">
                <a16:creationId xmlns:a16="http://schemas.microsoft.com/office/drawing/2014/main" id="{8D3E084C-9EEC-4BC4-91A4-45CE2FEC236D}"/>
              </a:ext>
            </a:extLst>
          </p:cNvPr>
          <p:cNvSpPr txBox="1"/>
          <p:nvPr/>
        </p:nvSpPr>
        <p:spPr>
          <a:xfrm>
            <a:off x="2424321" y="4643430"/>
            <a:ext cx="192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FACTURES ANTERIORS O POSTERIORS AL PROJECTE</a:t>
            </a:r>
          </a:p>
        </p:txBody>
      </p:sp>
      <p:sp>
        <p:nvSpPr>
          <p:cNvPr id="43" name="Rectangle: Rounded Corners 129">
            <a:extLst>
              <a:ext uri="{FF2B5EF4-FFF2-40B4-BE49-F238E27FC236}">
                <a16:creationId xmlns:a16="http://schemas.microsoft.com/office/drawing/2014/main" id="{3C79EDA5-B275-4E37-9902-0D33F1EFD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07890" y="3827197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pic>
        <p:nvPicPr>
          <p:cNvPr id="22" name="Gràfic 21">
            <a:extLst>
              <a:ext uri="{FF2B5EF4-FFF2-40B4-BE49-F238E27FC236}">
                <a16:creationId xmlns:a16="http://schemas.microsoft.com/office/drawing/2014/main" id="{F7387C6A-0987-4804-82AB-5B4F1543C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751949" y="3822951"/>
            <a:ext cx="914400" cy="9144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52881D5A-AC0B-4346-8AEE-72BF641E5E50}"/>
              </a:ext>
            </a:extLst>
          </p:cNvPr>
          <p:cNvSpPr txBox="1"/>
          <p:nvPr/>
        </p:nvSpPr>
        <p:spPr>
          <a:xfrm>
            <a:off x="4437905" y="4881464"/>
            <a:ext cx="1588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IVA</a:t>
            </a:r>
          </a:p>
        </p:txBody>
      </p:sp>
      <p:sp>
        <p:nvSpPr>
          <p:cNvPr id="46" name="Rectangle: Rounded Corners 129">
            <a:extLst>
              <a:ext uri="{FF2B5EF4-FFF2-40B4-BE49-F238E27FC236}">
                <a16:creationId xmlns:a16="http://schemas.microsoft.com/office/drawing/2014/main" id="{A1589F07-F675-403C-96D1-B22B714D2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70494" y="3808305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pic>
        <p:nvPicPr>
          <p:cNvPr id="11" name="Gràfic 10" descr="Carpeta oberta">
            <a:extLst>
              <a:ext uri="{FF2B5EF4-FFF2-40B4-BE49-F238E27FC236}">
                <a16:creationId xmlns:a16="http://schemas.microsoft.com/office/drawing/2014/main" id="{DA2C6A6F-4F28-470A-AB37-B52B5B924AC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738359" y="3799843"/>
            <a:ext cx="754407" cy="754407"/>
          </a:xfrm>
          <a:prstGeom prst="rect">
            <a:avLst/>
          </a:prstGeom>
        </p:spPr>
      </p:pic>
      <p:sp>
        <p:nvSpPr>
          <p:cNvPr id="72" name="TextBox 17">
            <a:extLst>
              <a:ext uri="{FF2B5EF4-FFF2-40B4-BE49-F238E27FC236}">
                <a16:creationId xmlns:a16="http://schemas.microsoft.com/office/drawing/2014/main" id="{A01EFB5F-323D-49E7-8F6C-EB7CE1A0E87E}"/>
              </a:ext>
            </a:extLst>
          </p:cNvPr>
          <p:cNvSpPr txBox="1"/>
          <p:nvPr/>
        </p:nvSpPr>
        <p:spPr>
          <a:xfrm>
            <a:off x="6304394" y="4564066"/>
            <a:ext cx="15754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DESPESES PER A LA SOL·LICITUD DEL PROJECTE</a:t>
            </a:r>
            <a:endParaRPr lang="ca-ES" sz="900" dirty="0"/>
          </a:p>
        </p:txBody>
      </p:sp>
      <p:sp>
        <p:nvSpPr>
          <p:cNvPr id="36" name="Rectangle: Rounded Corners 129">
            <a:extLst>
              <a:ext uri="{FF2B5EF4-FFF2-40B4-BE49-F238E27FC236}">
                <a16:creationId xmlns:a16="http://schemas.microsoft.com/office/drawing/2014/main" id="{5EF09724-E314-4C57-AAEA-FD792F363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98628" y="3801450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pic>
        <p:nvPicPr>
          <p:cNvPr id="13" name="Gràfic 12" descr="Sala de juntes">
            <a:extLst>
              <a:ext uri="{FF2B5EF4-FFF2-40B4-BE49-F238E27FC236}">
                <a16:creationId xmlns:a16="http://schemas.microsoft.com/office/drawing/2014/main" id="{8D05B969-9258-42B2-85B2-C5FCD0487D6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477157" y="3774256"/>
            <a:ext cx="848231" cy="848231"/>
          </a:xfrm>
          <a:prstGeom prst="rect">
            <a:avLst/>
          </a:prstGeom>
        </p:spPr>
      </p:pic>
      <p:sp>
        <p:nvSpPr>
          <p:cNvPr id="60" name="TextBox 17">
            <a:extLst>
              <a:ext uri="{FF2B5EF4-FFF2-40B4-BE49-F238E27FC236}">
                <a16:creationId xmlns:a16="http://schemas.microsoft.com/office/drawing/2014/main" id="{E7AF8A2C-C3D8-4E31-A06E-F53CC58A750F}"/>
              </a:ext>
            </a:extLst>
          </p:cNvPr>
          <p:cNvSpPr txBox="1"/>
          <p:nvPr/>
        </p:nvSpPr>
        <p:spPr>
          <a:xfrm>
            <a:off x="8088923" y="4565820"/>
            <a:ext cx="17701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VINCULACIÓ PROVEÏDOR-  SOL·LICITANT</a:t>
            </a:r>
            <a:endParaRPr lang="ca-ES" sz="900" dirty="0"/>
          </a:p>
        </p:txBody>
      </p:sp>
      <p:sp>
        <p:nvSpPr>
          <p:cNvPr id="73" name="Rectangle: Rounded Corners 129">
            <a:extLst>
              <a:ext uri="{FF2B5EF4-FFF2-40B4-BE49-F238E27FC236}">
                <a16:creationId xmlns:a16="http://schemas.microsoft.com/office/drawing/2014/main" id="{57E07914-9E38-426F-943C-2D095263F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39989" y="3808305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pic>
        <p:nvPicPr>
          <p:cNvPr id="14" name="Gràfic 13" descr="Cartera">
            <a:extLst>
              <a:ext uri="{FF2B5EF4-FFF2-40B4-BE49-F238E27FC236}">
                <a16:creationId xmlns:a16="http://schemas.microsoft.com/office/drawing/2014/main" id="{04DE2ABF-4122-4D25-A174-2290DBF8A4F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0320524" y="3803546"/>
            <a:ext cx="738664" cy="738664"/>
          </a:xfrm>
          <a:prstGeom prst="rect">
            <a:avLst/>
          </a:prstGeom>
        </p:spPr>
      </p:pic>
      <p:sp>
        <p:nvSpPr>
          <p:cNvPr id="76" name="TextBox 17">
            <a:extLst>
              <a:ext uri="{FF2B5EF4-FFF2-40B4-BE49-F238E27FC236}">
                <a16:creationId xmlns:a16="http://schemas.microsoft.com/office/drawing/2014/main" id="{C4E3CC6B-334E-4CB8-BA32-BB3D674D1332}"/>
              </a:ext>
            </a:extLst>
          </p:cNvPr>
          <p:cNvSpPr txBox="1"/>
          <p:nvPr/>
        </p:nvSpPr>
        <p:spPr>
          <a:xfrm>
            <a:off x="9848274" y="4581751"/>
            <a:ext cx="17701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PAGAMENTS EN EFECTIU SUPERIORS A 100 €</a:t>
            </a:r>
            <a:endParaRPr lang="ca-ES" sz="900" dirty="0"/>
          </a:p>
        </p:txBody>
      </p:sp>
      <p:pic>
        <p:nvPicPr>
          <p:cNvPr id="48" name="Graphic 47">
            <a:hlinkClick r:id="rId29" action="ppaction://hlinksldjump"/>
            <a:extLst>
              <a:ext uri="{FF2B5EF4-FFF2-40B4-BE49-F238E27FC236}">
                <a16:creationId xmlns:a16="http://schemas.microsoft.com/office/drawing/2014/main" id="{E01F94F4-94EC-4B1E-AAC8-5A8643123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0" y="5611489"/>
            <a:ext cx="435961" cy="435961"/>
          </a:xfrm>
          <a:prstGeom prst="rect">
            <a:avLst/>
          </a:prstGeom>
        </p:spPr>
      </p:pic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A196DE54-460D-4AC5-8C6E-33E96FBB3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reflexió cadena valor automoció      Versió 1, 28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724356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3085</Words>
  <Application>Microsoft Office PowerPoint</Application>
  <PresentationFormat>Pantalla panoràmica</PresentationFormat>
  <Paragraphs>381</Paragraphs>
  <Slides>35</Slides>
  <Notes>3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Tema de l'Office</vt:lpstr>
      <vt:lpstr>Guia de justificació  Cadena de valor de la indústria de l’automoció 2020 – Reflexió estratègica i desenvolupament de plans de transformació tecnològica i negoci (ACE020/20)  21/04/2021</vt:lpstr>
      <vt:lpstr>Com funciona aquesta guia?</vt:lpstr>
      <vt:lpstr>Com funciona aquesta guia?</vt:lpstr>
      <vt:lpstr>Índex</vt:lpstr>
      <vt:lpstr>Despeses subvencionables</vt:lpstr>
      <vt:lpstr>Despeses subvencionables</vt:lpstr>
      <vt:lpstr>Despeses subvencionables</vt:lpstr>
      <vt:lpstr>Despeses subvencionables</vt:lpstr>
      <vt:lpstr>Despeses no subvencionables</vt:lpstr>
      <vt:lpstr>Publicitat</vt:lpstr>
      <vt:lpstr>Publicitat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Crèdits</vt:lpstr>
    </vt:vector>
  </TitlesOfParts>
  <Company>ACCIÓ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Guia de justificació reflexió cadena valor automoció 2020 (ACE020/20) 21/04/2021</dc:title>
  <dc:creator>Juan Luis Aparicio</dc:creator>
  <cp:keywords>Justificació, convocatòria, reflexió cadena valor automoció, 2020</cp:keywords>
  <cp:lastModifiedBy>Conrad Morales</cp:lastModifiedBy>
  <cp:revision>98</cp:revision>
  <dcterms:created xsi:type="dcterms:W3CDTF">2021-04-08T09:18:06Z</dcterms:created>
  <dcterms:modified xsi:type="dcterms:W3CDTF">2021-05-06T11:55:32Z</dcterms:modified>
</cp:coreProperties>
</file>