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350" r:id="rId3"/>
    <p:sldId id="384" r:id="rId4"/>
    <p:sldId id="390" r:id="rId5"/>
    <p:sldId id="391" r:id="rId6"/>
    <p:sldId id="292" r:id="rId7"/>
    <p:sldId id="352" r:id="rId8"/>
    <p:sldId id="392" r:id="rId9"/>
    <p:sldId id="396" r:id="rId10"/>
    <p:sldId id="368" r:id="rId11"/>
    <p:sldId id="393" r:id="rId12"/>
    <p:sldId id="369" r:id="rId13"/>
    <p:sldId id="347" r:id="rId14"/>
    <p:sldId id="367" r:id="rId15"/>
    <p:sldId id="376" r:id="rId16"/>
    <p:sldId id="322" r:id="rId17"/>
    <p:sldId id="305" r:id="rId18"/>
    <p:sldId id="398" r:id="rId19"/>
    <p:sldId id="402" r:id="rId20"/>
    <p:sldId id="404" r:id="rId21"/>
    <p:sldId id="324" r:id="rId22"/>
    <p:sldId id="400" r:id="rId23"/>
    <p:sldId id="405" r:id="rId24"/>
    <p:sldId id="377" r:id="rId25"/>
    <p:sldId id="349" r:id="rId26"/>
    <p:sldId id="371" r:id="rId27"/>
    <p:sldId id="372" r:id="rId28"/>
    <p:sldId id="373" r:id="rId29"/>
    <p:sldId id="406" r:id="rId30"/>
    <p:sldId id="411" r:id="rId31"/>
    <p:sldId id="374" r:id="rId32"/>
    <p:sldId id="375" r:id="rId33"/>
    <p:sldId id="378" r:id="rId34"/>
    <p:sldId id="385" r:id="rId35"/>
    <p:sldId id="380" r:id="rId36"/>
    <p:sldId id="381" r:id="rId37"/>
    <p:sldId id="388" r:id="rId38"/>
    <p:sldId id="382" r:id="rId39"/>
    <p:sldId id="383" r:id="rId40"/>
    <p:sldId id="259" r:id="rId4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94637" autoAdjust="0"/>
  </p:normalViewPr>
  <p:slideViewPr>
    <p:cSldViewPr snapToGrid="0">
      <p:cViewPr varScale="1">
        <p:scale>
          <a:sx n="66" d="100"/>
          <a:sy n="66" d="100"/>
        </p:scale>
        <p:origin x="54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r>
            <a:rPr lang="ca-ES" sz="1600" i="1" dirty="0"/>
            <a:t>Realitzada entre el 13/03/2020 i el 31/12/2020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r>
            <a:rPr lang="ca-ES" sz="1600" i="1" dirty="0"/>
            <a:t>Incorreguda només per l’entitat empresarial acreditada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523E3332-BCC0-461D-8B87-7F576A53E311}">
      <dgm:prSet phldrT="[Text]" custT="1"/>
      <dgm:spPr/>
      <dgm:t>
        <a:bodyPr/>
        <a:lstStyle/>
        <a:p>
          <a:r>
            <a:rPr lang="ca-ES" sz="1600" i="1" dirty="0"/>
            <a:t>Es poden acumular amb altres ajuts sempre que en cap cas superi el cost de l’activitat ni els llindars establerts per la Comissió Europea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4CC86AC5-CB2F-45A7-9D46-81D6C65EC637}" type="parTrans" cxnId="{EE2BF2D0-9A60-4575-9BAA-79E70A328351}">
      <dgm:prSet/>
      <dgm:spPr/>
      <dgm:t>
        <a:bodyPr/>
        <a:lstStyle/>
        <a:p>
          <a:endParaRPr lang="ca-ES"/>
        </a:p>
      </dgm:t>
    </dgm:pt>
    <dgm:pt modelId="{1B20A1F8-7DE5-4F5A-99ED-8D57959CE5AA}" type="sibTrans" cxnId="{EE2BF2D0-9A60-4575-9BAA-79E70A328351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 custScaleY="60451" custLinFactNeighborX="-37818" custLinFactNeighborY="3859">
        <dgm:presLayoutVars>
          <dgm:bulletEnabled val="1"/>
        </dgm:presLayoutVars>
      </dgm:prSet>
      <dgm:spPr/>
    </dgm:pt>
    <dgm:pt modelId="{8096F6FD-4FAE-4DAB-A418-6E7989F305FE}" type="pres">
      <dgm:prSet presAssocID="{523E3332-BCC0-461D-8B87-7F576A53E311}" presName="txNode2" presStyleLbl="revTx" presStyleIdx="1" presStyleCnt="6" custScaleX="125659" custLinFactNeighborX="17351" custLinFactNeighborY="6005">
        <dgm:presLayoutVars>
          <dgm:bulletEnabled val="1"/>
        </dgm:presLayoutVars>
      </dgm:prSet>
      <dgm:spPr/>
    </dgm:pt>
    <dgm:pt modelId="{ADF583EC-ECE8-4BD3-A22F-D19A62EA12F4}" type="pres">
      <dgm:prSet presAssocID="{1B20A1F8-7DE5-4F5A-99ED-8D57959CE5AA}" presName="dotNode2" presStyleCnt="0"/>
      <dgm:spPr/>
    </dgm:pt>
    <dgm:pt modelId="{BFD1B62C-FB27-4186-9AA1-02BCA6A58FA7}" type="pres">
      <dgm:prSet presAssocID="{1B20A1F8-7DE5-4F5A-99ED-8D57959CE5AA}" presName="dotRepeatNode" presStyleLbl="fgShp" presStyleIdx="0" presStyleCnt="4"/>
      <dgm:spPr/>
    </dgm:pt>
    <dgm:pt modelId="{68CE20B6-40D0-4CF5-8526-846DF1B5C837}" type="pres">
      <dgm:prSet presAssocID="{87296D8E-35DC-4DBC-BB2A-AA2AD14A918E}" presName="txNode3" presStyleLbl="revTx" presStyleIdx="2" presStyleCnt="6" custScaleX="93499" custLinFactNeighborX="-36958" custLinFactNeighborY="-13850">
        <dgm:presLayoutVars>
          <dgm:bulletEnabled val="1"/>
        </dgm:presLayoutVars>
      </dgm:prSet>
      <dgm:spPr/>
    </dgm:pt>
    <dgm:pt modelId="{78174FBF-D5C7-498E-A3C2-ACE809FD2FA1}" type="pres">
      <dgm:prSet presAssocID="{761092F1-71E2-4309-ABCE-F647AD26DB4D}" presName="dotNode3" presStyleCnt="0"/>
      <dgm:spPr/>
    </dgm:pt>
    <dgm:pt modelId="{03F6606E-322C-4420-8748-8A74B1060C6E}" type="pres">
      <dgm:prSet presAssocID="{761092F1-71E2-4309-ABCE-F647AD26DB4D}" presName="dotRepeatNode" presStyleLbl="fgShp" presStyleIdx="1" presStyleCnt="4"/>
      <dgm:spPr/>
    </dgm:pt>
    <dgm:pt modelId="{E5780184-2B4E-47E3-89D0-FE212FA090C5}" type="pres">
      <dgm:prSet presAssocID="{D291C4F7-6C67-4764-8105-D13D30719FB3}" presName="txNode4" presStyleLbl="revTx" presStyleIdx="3" presStyleCnt="6" custScaleX="118963" custLinFactNeighborX="16117" custLinFactNeighborY="-224">
        <dgm:presLayoutVars>
          <dgm:bulletEnabled val="1"/>
        </dgm:presLayoutVars>
      </dgm:prSet>
      <dgm:spPr/>
    </dgm:pt>
    <dgm:pt modelId="{0A66636C-E1DA-43F7-9B25-E2A7BAA47771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64491A1F-4333-415F-BDC3-7ABCA706B7BC}" type="pres">
      <dgm:prSet presAssocID="{256C2BF9-6D0E-48D6-AD6A-3426E8B818A8}" presName="txNode5" presStyleLbl="revTx" presStyleIdx="4" presStyleCnt="6" custScaleX="100976" custLinFactNeighborX="-13065" custLinFactNeighborY="-38373">
        <dgm:presLayoutVars>
          <dgm:bulletEnabled val="1"/>
        </dgm:presLayoutVars>
      </dgm:prSet>
      <dgm:spPr/>
    </dgm:pt>
    <dgm:pt modelId="{1D62D6F8-65B9-4CF2-AD70-E6587FB615F8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C0B3AFB5-76AA-4597-AAD5-403D334F4C31}" type="pres">
      <dgm:prSet presAssocID="{7D7E93F1-49FF-4581-B3D9-4E614D43670A}" presName="txNode6" presStyleLbl="revTx" presStyleIdx="5" presStyleCnt="6" custScaleY="40583" custLinFactY="-67738" custLinFactNeighborX="72893" custLinFactNeighborY="-100000">
        <dgm:presLayoutVars>
          <dgm:bulletEnabled val="1"/>
        </dgm:presLayoutVars>
      </dgm:prSet>
      <dgm:spPr/>
    </dgm:pt>
  </dgm:ptLst>
  <dgm:cxnLst>
    <dgm:cxn modelId="{D8BC031E-2B24-4762-97CD-C98F4369C4AD}" type="presOf" srcId="{3CAD1BAE-6EBD-4DB9-9C6B-F0154391E540}" destId="{C136FC4D-2D8A-4CD0-A903-B62BA3B9084F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FB3B8165-19BB-4A0B-827E-A4CBC5114E84}" srcId="{51E9CF2C-698E-4CCD-AD17-2EA14D65B8DD}" destId="{87296D8E-35DC-4DBC-BB2A-AA2AD14A918E}" srcOrd="2" destOrd="0" parTransId="{101EE282-F1EC-43EE-8664-368B2966784A}" sibTransId="{761092F1-71E2-4309-ABCE-F647AD26DB4D}"/>
    <dgm:cxn modelId="{A28B6152-2CCC-407E-A41A-7B38EBC162B9}" type="presOf" srcId="{761092F1-71E2-4309-ABCE-F647AD26DB4D}" destId="{03F6606E-322C-4420-8748-8A74B1060C6E}" srcOrd="0" destOrd="0" presId="urn:microsoft.com/office/officeart/2009/3/layout/DescendingProcess"/>
    <dgm:cxn modelId="{2DA3EA83-C1A2-4BF8-A00E-878E45614CE9}" type="presOf" srcId="{7D7E93F1-49FF-4581-B3D9-4E614D43670A}" destId="{C0B3AFB5-76AA-4597-AAD5-403D334F4C31}" srcOrd="0" destOrd="0" presId="urn:microsoft.com/office/officeart/2009/3/layout/DescendingProcess"/>
    <dgm:cxn modelId="{A55EC989-0302-4F6E-A433-05AAFB972D77}" type="presOf" srcId="{1B20A1F8-7DE5-4F5A-99ED-8D57959CE5AA}" destId="{BFD1B62C-FB27-4186-9AA1-02BCA6A58FA7}" srcOrd="0" destOrd="0" presId="urn:microsoft.com/office/officeart/2009/3/layout/DescendingProcess"/>
    <dgm:cxn modelId="{C96E9D9F-C426-46B1-8A63-0DCCFBDC0EA2}" type="presOf" srcId="{87296D8E-35DC-4DBC-BB2A-AA2AD14A918E}" destId="{68CE20B6-40D0-4CF5-8526-846DF1B5C837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CDB181BF-3245-494B-B9E1-69AAD5E21451}" type="presOf" srcId="{D291C4F7-6C67-4764-8105-D13D30719FB3}" destId="{E5780184-2B4E-47E3-89D0-FE212FA090C5}" srcOrd="0" destOrd="0" presId="urn:microsoft.com/office/officeart/2009/3/layout/DescendingProcess"/>
    <dgm:cxn modelId="{D499DEC9-ACA8-4E35-82E5-D58519591FE5}" type="presOf" srcId="{523E3332-BCC0-461D-8B87-7F576A53E311}" destId="{8096F6FD-4FAE-4DAB-A418-6E7989F305F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EDE3F5CF-EF30-49A1-8384-032221A88E0E}" type="presOf" srcId="{4E570B97-2445-4B86-8C4C-E0497BED39CE}" destId="{6A36FED8-CA1F-4E84-BE5D-47588130BF59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EE2BF2D0-9A60-4575-9BAA-79E70A328351}" srcId="{51E9CF2C-698E-4CCD-AD17-2EA14D65B8DD}" destId="{523E3332-BCC0-461D-8B87-7F576A53E311}" srcOrd="1" destOrd="0" parTransId="{4CC86AC5-CB2F-45A7-9D46-81D6C65EC637}" sibTransId="{1B20A1F8-7DE5-4F5A-99ED-8D57959CE5AA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8FCA5DE7-B1CA-4DD8-9C62-1F36C1E95692}" type="presOf" srcId="{256C2BF9-6D0E-48D6-AD6A-3426E8B818A8}" destId="{64491A1F-4333-415F-BDC3-7ABCA706B7BC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B02A0F2D-BBA7-41B5-8F14-7DA9D28D7FA8}" type="presParOf" srcId="{1CA9ADBC-1A8F-4651-8704-5AF5520EBF58}" destId="{8096F6FD-4FAE-4DAB-A418-6E7989F305FE}" srcOrd="2" destOrd="0" presId="urn:microsoft.com/office/officeart/2009/3/layout/DescendingProcess"/>
    <dgm:cxn modelId="{3F8E4D8E-D851-47C5-B58A-011271844691}" type="presParOf" srcId="{1CA9ADBC-1A8F-4651-8704-5AF5520EBF58}" destId="{ADF583EC-ECE8-4BD3-A22F-D19A62EA12F4}" srcOrd="3" destOrd="0" presId="urn:microsoft.com/office/officeart/2009/3/layout/DescendingProcess"/>
    <dgm:cxn modelId="{E738FBDB-9D14-4A04-920A-922B8DDC21B3}" type="presParOf" srcId="{ADF583EC-ECE8-4BD3-A22F-D19A62EA12F4}" destId="{BFD1B62C-FB27-4186-9AA1-02BCA6A58FA7}" srcOrd="0" destOrd="0" presId="urn:microsoft.com/office/officeart/2009/3/layout/DescendingProcess"/>
    <dgm:cxn modelId="{4EE9907E-1CEB-4A75-B0A3-0EC337341911}" type="presParOf" srcId="{1CA9ADBC-1A8F-4651-8704-5AF5520EBF58}" destId="{68CE20B6-40D0-4CF5-8526-846DF1B5C837}" srcOrd="4" destOrd="0" presId="urn:microsoft.com/office/officeart/2009/3/layout/DescendingProcess"/>
    <dgm:cxn modelId="{C125C277-1BB5-45BA-9BEE-88DDB372AA17}" type="presParOf" srcId="{1CA9ADBC-1A8F-4651-8704-5AF5520EBF58}" destId="{78174FBF-D5C7-498E-A3C2-ACE809FD2FA1}" srcOrd="5" destOrd="0" presId="urn:microsoft.com/office/officeart/2009/3/layout/DescendingProcess"/>
    <dgm:cxn modelId="{3EF6D75D-5EEF-431A-9BCA-776ECC8F12F3}" type="presParOf" srcId="{78174FBF-D5C7-498E-A3C2-ACE809FD2FA1}" destId="{03F6606E-322C-4420-8748-8A74B1060C6E}" srcOrd="0" destOrd="0" presId="urn:microsoft.com/office/officeart/2009/3/layout/DescendingProcess"/>
    <dgm:cxn modelId="{07E26F72-48C8-4F0C-944D-5F334F5DD060}" type="presParOf" srcId="{1CA9ADBC-1A8F-4651-8704-5AF5520EBF58}" destId="{E5780184-2B4E-47E3-89D0-FE212FA090C5}" srcOrd="6" destOrd="0" presId="urn:microsoft.com/office/officeart/2009/3/layout/DescendingProcess"/>
    <dgm:cxn modelId="{CE911429-C7D2-4423-93EE-2503E71FCEFD}" type="presParOf" srcId="{1CA9ADBC-1A8F-4651-8704-5AF5520EBF58}" destId="{0A66636C-E1DA-43F7-9B25-E2A7BAA47771}" srcOrd="7" destOrd="0" presId="urn:microsoft.com/office/officeart/2009/3/layout/DescendingProcess"/>
    <dgm:cxn modelId="{66A5D86E-A68C-49F4-9A55-2A1B3E6BD674}" type="presParOf" srcId="{0A66636C-E1DA-43F7-9B25-E2A7BAA47771}" destId="{6A36FED8-CA1F-4E84-BE5D-47588130BF59}" srcOrd="0" destOrd="0" presId="urn:microsoft.com/office/officeart/2009/3/layout/DescendingProcess"/>
    <dgm:cxn modelId="{2FF9152F-3A49-4187-8748-7211977D4C88}" type="presParOf" srcId="{1CA9ADBC-1A8F-4651-8704-5AF5520EBF58}" destId="{64491A1F-4333-415F-BDC3-7ABCA706B7BC}" srcOrd="8" destOrd="0" presId="urn:microsoft.com/office/officeart/2009/3/layout/DescendingProcess"/>
    <dgm:cxn modelId="{42773D44-9E17-4B60-9F87-0B904BBF2C42}" type="presParOf" srcId="{1CA9ADBC-1A8F-4651-8704-5AF5520EBF58}" destId="{1D62D6F8-65B9-4CF2-AD70-E6587FB615F8}" srcOrd="9" destOrd="0" presId="urn:microsoft.com/office/officeart/2009/3/layout/DescendingProcess"/>
    <dgm:cxn modelId="{B9BAE6B0-F538-426A-A60F-FCB7DC011505}" type="presParOf" srcId="{1D62D6F8-65B9-4CF2-AD70-E6587FB615F8}" destId="{C136FC4D-2D8A-4CD0-A903-B62BA3B9084F}" srcOrd="0" destOrd="0" presId="urn:microsoft.com/office/officeart/2009/3/layout/DescendingProcess"/>
    <dgm:cxn modelId="{EC2A0A9E-048A-4907-B4DF-B6E170EDDF54}" type="presParOf" srcId="{1CA9ADBC-1A8F-4651-8704-5AF5520EBF58}" destId="{C0B3AFB5-76AA-4597-AAD5-403D334F4C31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2318521" y="1005435"/>
          <a:ext cx="4361735" cy="304176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D1B62C-FB27-4186-9AA1-02BCA6A58FA7}">
      <dsp:nvSpPr>
        <dsp:cNvPr id="0" name=""/>
        <dsp:cNvSpPr/>
      </dsp:nvSpPr>
      <dsp:spPr>
        <a:xfrm>
          <a:off x="3866891" y="1305601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3F6606E-322C-4420-8748-8A74B1060C6E}">
      <dsp:nvSpPr>
        <dsp:cNvPr id="0" name=""/>
        <dsp:cNvSpPr/>
      </dsp:nvSpPr>
      <dsp:spPr>
        <a:xfrm>
          <a:off x="4488820" y="1783075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5047945" y="2341897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1310159" y="191058"/>
          <a:ext cx="2056423" cy="48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1310159" y="191058"/>
        <a:ext cx="2056423" cy="488699"/>
      </dsp:txXfrm>
    </dsp:sp>
    <dsp:sp modelId="{8096F6FD-4FAE-4DAB-A418-6E7989F305FE}">
      <dsp:nvSpPr>
        <dsp:cNvPr id="0" name=""/>
        <dsp:cNvSpPr/>
      </dsp:nvSpPr>
      <dsp:spPr>
        <a:xfrm>
          <a:off x="4727128" y="1005009"/>
          <a:ext cx="3841201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Es poden acumular amb altres ajuts sempre que en cap cas superi el cost de l’activitat ni els llindars establerts per la Comissió Europea</a:t>
          </a:r>
        </a:p>
      </dsp:txBody>
      <dsp:txXfrm>
        <a:off x="4727128" y="1005009"/>
        <a:ext cx="3841201" cy="808421"/>
      </dsp:txXfrm>
    </dsp:sp>
    <dsp:sp modelId="{68CE20B6-40D0-4CF5-8526-846DF1B5C837}">
      <dsp:nvSpPr>
        <dsp:cNvPr id="0" name=""/>
        <dsp:cNvSpPr/>
      </dsp:nvSpPr>
      <dsp:spPr>
        <a:xfrm>
          <a:off x="1394688" y="1321971"/>
          <a:ext cx="1922735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per l’entitat empresarial acreditada</a:t>
          </a:r>
        </a:p>
      </dsp:txBody>
      <dsp:txXfrm>
        <a:off x="1394688" y="1321971"/>
        <a:ext cx="1922735" cy="808421"/>
      </dsp:txXfrm>
    </dsp:sp>
    <dsp:sp modelId="{C136FC4D-2D8A-4CD0-A903-B62BA3B9084F}">
      <dsp:nvSpPr>
        <dsp:cNvPr id="0" name=""/>
        <dsp:cNvSpPr/>
      </dsp:nvSpPr>
      <dsp:spPr>
        <a:xfrm>
          <a:off x="5452560" y="2956803"/>
          <a:ext cx="110147" cy="11014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5780184-2B4E-47E3-89D0-FE212FA090C5}">
      <dsp:nvSpPr>
        <dsp:cNvPr id="0" name=""/>
        <dsp:cNvSpPr/>
      </dsp:nvSpPr>
      <dsp:spPr>
        <a:xfrm>
          <a:off x="5725789" y="1990949"/>
          <a:ext cx="2446382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5725789" y="1990949"/>
        <a:ext cx="2446382" cy="808421"/>
      </dsp:txXfrm>
    </dsp:sp>
    <dsp:sp modelId="{64491A1F-4333-415F-BDC3-7ABCA706B7BC}">
      <dsp:nvSpPr>
        <dsp:cNvPr id="0" name=""/>
        <dsp:cNvSpPr/>
      </dsp:nvSpPr>
      <dsp:spPr>
        <a:xfrm>
          <a:off x="1673563" y="2297450"/>
          <a:ext cx="3086680" cy="80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Realitzada entre el 13/03/2020 i el 31/12/2020</a:t>
          </a:r>
        </a:p>
      </dsp:txBody>
      <dsp:txXfrm>
        <a:off x="1673563" y="2297450"/>
        <a:ext cx="3086680" cy="808421"/>
      </dsp:txXfrm>
    </dsp:sp>
    <dsp:sp modelId="{C0B3AFB5-76AA-4597-AAD5-403D334F4C31}">
      <dsp:nvSpPr>
        <dsp:cNvPr id="0" name=""/>
        <dsp:cNvSpPr/>
      </dsp:nvSpPr>
      <dsp:spPr>
        <a:xfrm>
          <a:off x="6892468" y="3128354"/>
          <a:ext cx="2778950" cy="328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6892468" y="3128354"/>
        <a:ext cx="2778950" cy="32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90FD-FE29-417F-B0B3-3C3C7F2DC371}" type="datetimeFigureOut">
              <a:rPr lang="ca-ES" smtClean="0"/>
              <a:t>16/4/2021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DFB0-6B8C-4B42-90CC-E33D0D53C21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06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61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09483A1-E55C-4A01-938A-3BCF6CFF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F859A1E1-83AE-4529-83F4-3ACD8ACF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1BCC52-6227-4384-BA4E-87C3C7A5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B0A5-3D3E-47AB-A854-4D98C93D7124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6DB0B03-FE66-4000-BD67-02A073A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243DD52-C278-4964-B61C-5503DA8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65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55C302-7BAA-4804-A19F-3AFB7759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1E9D613B-F0F1-457A-8BD8-DE50ED7F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EC31E49-63BC-458C-B08A-DC46DC5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404B-DA8B-43FD-BAFE-1761A5FBD25A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E77B438-FC93-4DCC-9C20-8496CA2A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9CFBA6C-2AE0-4C5D-A38D-F4778922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2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388E5B6-EB5E-42E6-BF24-FF8EE09D3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A42D831-BDB7-45FB-B42C-875D25A9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53E0F75-0C8B-44FF-9D48-6F934B2B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43ED-E820-4673-80CA-C01572ABAEA3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074040-EB47-4174-BB56-2EF4BBD6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36CD9B-AB8B-43E2-A81E-6BE865D3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515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1D86AD-0AB4-46E6-B019-B21AD3D4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F6E42F4-F2D3-4BA4-8D13-584F385D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A542597-EC16-471C-8935-9FD20483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703A-6441-473B-B37D-1F04CD8F70F0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2676871-25CE-4DD1-B486-27E2DECE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06024" y="6575425"/>
            <a:ext cx="2085975" cy="28257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agents</a:t>
            </a:r>
            <a:r>
              <a:rPr lang="es-ES" dirty="0"/>
              <a:t> </a:t>
            </a:r>
            <a:r>
              <a:rPr lang="es-ES" dirty="0" err="1"/>
              <a:t>suport</a:t>
            </a:r>
            <a:r>
              <a:rPr lang="es-ES" dirty="0"/>
              <a:t> </a:t>
            </a:r>
            <a:r>
              <a:rPr lang="es-ES" dirty="0" err="1"/>
              <a:t>internacionaltizació</a:t>
            </a:r>
            <a:r>
              <a:rPr lang="es-ES" dirty="0"/>
              <a:t>          </a:t>
            </a:r>
          </a:p>
          <a:p>
            <a:r>
              <a:rPr lang="es-ES" dirty="0" err="1"/>
              <a:t>Versió</a:t>
            </a:r>
            <a:r>
              <a:rPr lang="es-ES" dirty="0"/>
              <a:t> 1, 9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713F8BE-4017-4A27-B4A4-DC0CCB4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9668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A6558D1-5084-45A4-BAEB-BEDCC0A6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BDD15CE-B711-422A-AFB2-9ED96890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9FE3C2A-AF29-424D-A2E4-503E81A3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336B-47D7-44D3-A838-366D3F4CE2FB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D8DE795-541F-4B97-BC6E-712D9814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CAA207C-A18D-44BC-9AD4-A4CACF2F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B8C9F3-0158-447E-8D30-1514EBE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B95EBD-68AF-4D52-9291-B82970C69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3C7C5FB-A3E0-4226-BEB9-3D8E1B7E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EC3C9F4-BDBB-41EC-AA67-360F1EBC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529C-2E18-43BA-A731-F69D5DDBE7A7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4FE3A20C-1782-496C-B0DB-0AFFB600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BAFF1D9-8FFA-45A5-BEDB-E30C7839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4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1346EA-8275-4D75-BA99-9E603938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76DF8BF-7BE1-4149-8B45-F1898D1D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843F9CE-B63D-4288-ACAD-E5B4B2B1F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D38F72E-091D-49BA-A8AB-3126A41D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4FFB09C8-29D2-4009-B060-C0106C02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7416BEBE-DCEC-4E58-93D0-600C78A3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BAF4-EEC1-471B-8B2C-2CBC5993B637}" type="datetime1">
              <a:rPr lang="ca-ES" smtClean="0"/>
              <a:t>16/4/2021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8675AAED-5C38-41A3-AB1C-F309ABE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E692D8-72A4-4D2A-A253-9DA050AB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439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EBD2AB6-53B3-44F0-AA55-DA569390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5C6D297A-E696-4A9F-B64F-8709C4F5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E4F7-5268-4743-9C61-FEC957459F67}" type="datetime1">
              <a:rPr lang="ca-ES" smtClean="0"/>
              <a:t>16/4/2021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F6B71E6-EE2E-4C31-812A-3FF677B5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97191" y="6582568"/>
            <a:ext cx="2094809" cy="27781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agents</a:t>
            </a:r>
            <a:r>
              <a:rPr lang="es-ES" dirty="0"/>
              <a:t> </a:t>
            </a:r>
            <a:r>
              <a:rPr lang="es-ES" dirty="0" err="1"/>
              <a:t>suport</a:t>
            </a:r>
            <a:r>
              <a:rPr lang="es-ES" dirty="0"/>
              <a:t> </a:t>
            </a:r>
            <a:r>
              <a:rPr lang="es-ES" dirty="0" err="1"/>
              <a:t>internacionaltizació</a:t>
            </a:r>
            <a:r>
              <a:rPr lang="es-ES" dirty="0"/>
              <a:t>          </a:t>
            </a:r>
            <a:r>
              <a:rPr lang="es-ES" dirty="0" err="1"/>
              <a:t>Versió</a:t>
            </a:r>
            <a:r>
              <a:rPr lang="es-ES" dirty="0"/>
              <a:t> 1, 9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465A988-B6F8-483F-B6A6-A788398A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27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E7AB4EA3-6C2D-499E-BBB7-85CC2E67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513-56C3-4F0D-A8EA-7D35C3990A6F}" type="datetime1">
              <a:rPr lang="ca-ES" smtClean="0"/>
              <a:t>16/4/2021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89017C9-C92D-41C6-86EC-27C9A554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Guia justificació agents suport internacionaltizació          Versió 1, 9 d'abril de 2021</a:t>
            </a:r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AFC26DB-9585-4C41-9126-198720C0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4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E2FCD9-786A-4126-A237-EFDEFBB5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D5011F0-D1E7-4654-920E-1A9BE32D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D4F3907-B5FD-4A04-8E42-7F058FBF4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91473D2-1668-4193-858C-8CCB7B5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028-8AB1-4352-9F2B-1231105DEDE3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0466541-1699-44AE-99DE-76403EE1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66CBF64-A382-4AAE-93F2-A581566B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0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C1FAE52-1C7D-4E9C-BD03-8D50713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1D26E1C-567E-4B08-BB6D-0B8168033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6273CC9-845F-4777-83C7-8742919C7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5ECF7CD-E347-433B-9CC6-F5CFE47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7A5-3BBC-4001-B5F1-CBEFACD84676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E306E0F-81A4-43F3-B839-DC0A7A95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D95876-456D-4534-AFB4-FA2C729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38D1-C016-48B1-AD2E-16DC68DB7F83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855B0-4441-42A2-99BE-452C87ACA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340A7A5-7D1A-4FD4-B4F5-D2BB9A617C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CA8A285-3998-4775-9001-9A051EBDB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236589CA-87B7-4B40-A3C8-DE6C512AB0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5949B38-B40F-4392-BC22-6D1D7B87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4AFB3DF6-0FCA-41FD-A8BD-C8DBF60E2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ADA1A89-7D0E-479E-9852-9F88D4C1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649AE4C1-C8D1-43B9-AF5E-4E92E926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47CF288-F755-4865-9D06-EF68782F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Feu clic per editar els estils del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95B7315-14E5-42B3-B6CE-8675D2DB5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46AC-B2C5-40B0-AED2-1F33700920E2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224DE46-5214-40B3-AC5C-6F5E604C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725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8D1-C016-48B1-AD2E-16DC68DB7F83}" type="slidenum">
              <a:rPr lang="ca-ES" smtClean="0"/>
              <a:pPr/>
              <a:t>‹#›</a:t>
            </a:fld>
            <a:endParaRPr lang="ca-ES" dirty="0"/>
          </a:p>
        </p:txBody>
      </p:sp>
      <p:pic>
        <p:nvPicPr>
          <p:cNvPr id="7" name="Picture 2" descr="R:\Premsa\Any 2013\IMATGE CORPORATIVA\05_PPT\Filet per ppt.png">
            <a:extLst>
              <a:ext uri="{FF2B5EF4-FFF2-40B4-BE49-F238E27FC236}">
                <a16:creationId xmlns:a16="http://schemas.microsoft.com/office/drawing/2014/main" id="{4AC2BC2E-F200-45A1-9EB1-EC2BF100A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0650"/>
            <a:ext cx="12191997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5F75EE47-0C6B-48DB-9147-2162D8DFC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464614"/>
            <a:ext cx="1476983" cy="196433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C0E5140-349C-4690-926D-9BABA1AB6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06" y="6240278"/>
            <a:ext cx="2726103" cy="196433"/>
          </a:xfrm>
          <a:prstGeom prst="rect">
            <a:avLst/>
          </a:prstGeom>
        </p:spPr>
      </p:pic>
      <p:pic>
        <p:nvPicPr>
          <p:cNvPr id="11" name="Imatge 10" descr="Imatge que conté text, clipArt&#10;&#10;Descripció generada automàticament">
            <a:extLst>
              <a:ext uri="{FF2B5EF4-FFF2-40B4-BE49-F238E27FC236}">
                <a16:creationId xmlns:a16="http://schemas.microsoft.com/office/drawing/2014/main" id="{BEEBE9C4-E765-498B-A40A-D4A986E74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1" y="6064953"/>
            <a:ext cx="2743200" cy="6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12.png"/><Relationship Id="rId7" Type="http://schemas.openxmlformats.org/officeDocument/2006/relationships/image" Target="../media/image74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86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10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hyperlink" Target="https://dogc.gencat.cat/ca/document-del-dogc/?documentId=886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11" Type="http://schemas.openxmlformats.org/officeDocument/2006/relationships/slide" Target="slide12.xml"/><Relationship Id="rId5" Type="http://schemas.openxmlformats.org/officeDocument/2006/relationships/image" Target="../media/image76.png"/><Relationship Id="rId10" Type="http://schemas.openxmlformats.org/officeDocument/2006/relationships/image" Target="../media/image79.svg"/><Relationship Id="rId4" Type="http://schemas.openxmlformats.org/officeDocument/2006/relationships/image" Target="../media/image13.sv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84.svg"/><Relationship Id="rId18" Type="http://schemas.openxmlformats.org/officeDocument/2006/relationships/image" Target="../media/image41.svg"/><Relationship Id="rId26" Type="http://schemas.openxmlformats.org/officeDocument/2006/relationships/image" Target="../media/image33.svg"/><Relationship Id="rId3" Type="http://schemas.openxmlformats.org/officeDocument/2006/relationships/image" Target="../media/image77.svg"/><Relationship Id="rId21" Type="http://schemas.openxmlformats.org/officeDocument/2006/relationships/image" Target="../media/image38.png"/><Relationship Id="rId7" Type="http://schemas.openxmlformats.org/officeDocument/2006/relationships/slide" Target="slide19.xml"/><Relationship Id="rId12" Type="http://schemas.openxmlformats.org/officeDocument/2006/relationships/image" Target="../media/image83.svg"/><Relationship Id="rId17" Type="http://schemas.openxmlformats.org/officeDocument/2006/relationships/image" Target="../media/image40.png"/><Relationship Id="rId25" Type="http://schemas.openxmlformats.org/officeDocument/2006/relationships/image" Target="../media/image32.png"/><Relationship Id="rId2" Type="http://schemas.openxmlformats.org/officeDocument/2006/relationships/image" Target="../media/image76.png"/><Relationship Id="rId16" Type="http://schemas.openxmlformats.org/officeDocument/2006/relationships/image" Target="../media/image11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82.png"/><Relationship Id="rId24" Type="http://schemas.openxmlformats.org/officeDocument/2006/relationships/image" Target="../media/image49.sv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23" Type="http://schemas.openxmlformats.org/officeDocument/2006/relationships/image" Target="../media/image48.png"/><Relationship Id="rId10" Type="http://schemas.openxmlformats.org/officeDocument/2006/relationships/image" Target="../media/image81.svg"/><Relationship Id="rId19" Type="http://schemas.openxmlformats.org/officeDocument/2006/relationships/image" Target="../media/image42.png"/><Relationship Id="rId4" Type="http://schemas.openxmlformats.org/officeDocument/2006/relationships/slide" Target="slide15.xml"/><Relationship Id="rId9" Type="http://schemas.openxmlformats.org/officeDocument/2006/relationships/image" Target="../media/image80.png"/><Relationship Id="rId14" Type="http://schemas.openxmlformats.org/officeDocument/2006/relationships/slide" Target="slide12.xml"/><Relationship Id="rId22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7.png"/><Relationship Id="rId18" Type="http://schemas.openxmlformats.org/officeDocument/2006/relationships/image" Target="../media/image15.svg"/><Relationship Id="rId3" Type="http://schemas.openxmlformats.org/officeDocument/2006/relationships/hyperlink" Target="https://dogc.gencat.cat/ca/document-del-dogc/?documentId=886740" TargetMode="External"/><Relationship Id="rId21" Type="http://schemas.openxmlformats.org/officeDocument/2006/relationships/image" Target="../media/image10.png"/><Relationship Id="rId7" Type="http://schemas.openxmlformats.org/officeDocument/2006/relationships/image" Target="../media/image83.svg"/><Relationship Id="rId12" Type="http://schemas.openxmlformats.org/officeDocument/2006/relationships/hyperlink" Target="https://www.accio.gencat.cat/web/.content/01_Serveis/convocatories-ajuts/justificacio-ajuts/2020/docs/declaracio-vinculacio.docx" TargetMode="Externa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0.svg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hyperlink" Target="https://www.accio.gencat.cat/web/.content/01_Serveis/convocatories-ajuts/justificacio-ajuts/2020/docs/Annex-resum-activitats.xlsx" TargetMode="External"/><Relationship Id="rId5" Type="http://schemas.openxmlformats.org/officeDocument/2006/relationships/image" Target="../media/image13.svg"/><Relationship Id="rId15" Type="http://schemas.openxmlformats.org/officeDocument/2006/relationships/image" Target="../media/image89.png"/><Relationship Id="rId10" Type="http://schemas.openxmlformats.org/officeDocument/2006/relationships/hyperlink" Target="https://www.accio.gencat.cat/web/.content/01_Serveis/convocatories-ajuts/justificacio-ajuts/2020/docs/memoria-justificacio-agents-internacionalitzacio.docx" TargetMode="External"/><Relationship Id="rId19" Type="http://schemas.openxmlformats.org/officeDocument/2006/relationships/hyperlink" Target="https://www.accio.gencat.cat/web/.content/01_Serveis/convocatories-ajuts/justificacio-ajuts/2020/docs/declaracio-concurrencia-ajuts-no-compatibles.docx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86.svg"/><Relationship Id="rId14" Type="http://schemas.openxmlformats.org/officeDocument/2006/relationships/image" Target="../media/image88.svg"/><Relationship Id="rId22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3.png"/><Relationship Id="rId3" Type="http://schemas.openxmlformats.org/officeDocument/2006/relationships/image" Target="../media/image83.svg"/><Relationship Id="rId7" Type="http://schemas.openxmlformats.org/officeDocument/2006/relationships/image" Target="../media/image85.png"/><Relationship Id="rId12" Type="http://schemas.openxmlformats.org/officeDocument/2006/relationships/image" Target="../media/image19.svg"/><Relationship Id="rId17" Type="http://schemas.openxmlformats.org/officeDocument/2006/relationships/image" Target="../media/image11.svg"/><Relationship Id="rId2" Type="http://schemas.openxmlformats.org/officeDocument/2006/relationships/image" Target="../media/image8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slide" Target="slide14.xml"/><Relationship Id="rId10" Type="http://schemas.openxmlformats.org/officeDocument/2006/relationships/image" Target="../media/image92.svg"/><Relationship Id="rId4" Type="http://schemas.openxmlformats.org/officeDocument/2006/relationships/hyperlink" Target="https://dogc.gencat.cat/ca/document-del-dogc/?documentId=886740" TargetMode="External"/><Relationship Id="rId9" Type="http://schemas.openxmlformats.org/officeDocument/2006/relationships/image" Target="../media/image91.png"/><Relationship Id="rId14" Type="http://schemas.openxmlformats.org/officeDocument/2006/relationships/image" Target="../media/image9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7.png"/><Relationship Id="rId18" Type="http://schemas.openxmlformats.org/officeDocument/2006/relationships/image" Target="../media/image102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58.png"/><Relationship Id="rId7" Type="http://schemas.openxmlformats.org/officeDocument/2006/relationships/image" Target="../media/image85.png"/><Relationship Id="rId12" Type="http://schemas.openxmlformats.org/officeDocument/2006/relationships/image" Target="../media/image96.svg"/><Relationship Id="rId17" Type="http://schemas.openxmlformats.org/officeDocument/2006/relationships/image" Target="../media/image101.png"/><Relationship Id="rId25" Type="http://schemas.openxmlformats.org/officeDocument/2006/relationships/slide" Target="slide12.xml"/><Relationship Id="rId2" Type="http://schemas.openxmlformats.org/officeDocument/2006/relationships/hyperlink" Target="https://dogc.gencat.cat/ca/document-del-dogc/?documentId=886740" TargetMode="External"/><Relationship Id="rId16" Type="http://schemas.openxmlformats.org/officeDocument/2006/relationships/image" Target="../media/image100.svg"/><Relationship Id="rId20" Type="http://schemas.openxmlformats.org/officeDocument/2006/relationships/image" Target="../media/image10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svg"/><Relationship Id="rId11" Type="http://schemas.openxmlformats.org/officeDocument/2006/relationships/image" Target="../media/image95.png"/><Relationship Id="rId24" Type="http://schemas.openxmlformats.org/officeDocument/2006/relationships/image" Target="../media/image106.svg"/><Relationship Id="rId5" Type="http://schemas.openxmlformats.org/officeDocument/2006/relationships/image" Target="../media/image82.png"/><Relationship Id="rId15" Type="http://schemas.openxmlformats.org/officeDocument/2006/relationships/image" Target="../media/image99.png"/><Relationship Id="rId23" Type="http://schemas.openxmlformats.org/officeDocument/2006/relationships/image" Target="../media/image105.png"/><Relationship Id="rId10" Type="http://schemas.openxmlformats.org/officeDocument/2006/relationships/image" Target="../media/image19.svg"/><Relationship Id="rId19" Type="http://schemas.openxmlformats.org/officeDocument/2006/relationships/image" Target="../media/image103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98.svg"/><Relationship Id="rId22" Type="http://schemas.openxmlformats.org/officeDocument/2006/relationships/image" Target="../media/image59.svg"/><Relationship Id="rId27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85.png"/><Relationship Id="rId12" Type="http://schemas.openxmlformats.org/officeDocument/2006/relationships/image" Target="../media/image10.png"/><Relationship Id="rId17" Type="http://schemas.openxmlformats.org/officeDocument/2006/relationships/image" Target="../media/image112.svg"/><Relationship Id="rId2" Type="http://schemas.openxmlformats.org/officeDocument/2006/relationships/hyperlink" Target="https://dogc.gencat.cat/ca/document-del-dogc/?documentId=886740" TargetMode="Externa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svg"/><Relationship Id="rId11" Type="http://schemas.openxmlformats.org/officeDocument/2006/relationships/slide" Target="slide12.xml"/><Relationship Id="rId5" Type="http://schemas.openxmlformats.org/officeDocument/2006/relationships/image" Target="../media/image82.png"/><Relationship Id="rId15" Type="http://schemas.openxmlformats.org/officeDocument/2006/relationships/image" Target="../media/image110.svg"/><Relationship Id="rId10" Type="http://schemas.openxmlformats.org/officeDocument/2006/relationships/image" Target="../media/image108.svg"/><Relationship Id="rId4" Type="http://schemas.openxmlformats.org/officeDocument/2006/relationships/image" Target="../media/image13.svg"/><Relationship Id="rId9" Type="http://schemas.openxmlformats.org/officeDocument/2006/relationships/image" Target="../media/image107.png"/><Relationship Id="rId1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08.svg"/><Relationship Id="rId18" Type="http://schemas.openxmlformats.org/officeDocument/2006/relationships/image" Target="../media/image43.svg"/><Relationship Id="rId3" Type="http://schemas.openxmlformats.org/officeDocument/2006/relationships/image" Target="../media/image114.svg"/><Relationship Id="rId21" Type="http://schemas.openxmlformats.org/officeDocument/2006/relationships/image" Target="../media/image96.svg"/><Relationship Id="rId7" Type="http://schemas.openxmlformats.org/officeDocument/2006/relationships/image" Target="../media/image18.png"/><Relationship Id="rId12" Type="http://schemas.openxmlformats.org/officeDocument/2006/relationships/image" Target="../media/image107.png"/><Relationship Id="rId17" Type="http://schemas.openxmlformats.org/officeDocument/2006/relationships/image" Target="../media/image42.png"/><Relationship Id="rId2" Type="http://schemas.openxmlformats.org/officeDocument/2006/relationships/image" Target="../media/image113.png"/><Relationship Id="rId16" Type="http://schemas.openxmlformats.org/officeDocument/2006/relationships/image" Target="../media/image11.sv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6.sv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23" Type="http://schemas.openxmlformats.org/officeDocument/2006/relationships/image" Target="../media/image41.svg"/><Relationship Id="rId10" Type="http://schemas.openxmlformats.org/officeDocument/2006/relationships/image" Target="../media/image115.png"/><Relationship Id="rId19" Type="http://schemas.openxmlformats.org/officeDocument/2006/relationships/slide" Target="slide17.xml"/><Relationship Id="rId4" Type="http://schemas.openxmlformats.org/officeDocument/2006/relationships/hyperlink" Target="https://dogc.gencat.cat/ca/document-del-dogc/?documentId=886740" TargetMode="Externa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18.svg"/><Relationship Id="rId26" Type="http://schemas.openxmlformats.org/officeDocument/2006/relationships/slide" Target="slide29.xml"/><Relationship Id="rId3" Type="http://schemas.openxmlformats.org/officeDocument/2006/relationships/image" Target="../media/image114.svg"/><Relationship Id="rId21" Type="http://schemas.openxmlformats.org/officeDocument/2006/relationships/image" Target="../media/image88.svg"/><Relationship Id="rId7" Type="http://schemas.openxmlformats.org/officeDocument/2006/relationships/image" Target="../media/image18.png"/><Relationship Id="rId12" Type="http://schemas.openxmlformats.org/officeDocument/2006/relationships/slide" Target="slide12.xml"/><Relationship Id="rId17" Type="http://schemas.openxmlformats.org/officeDocument/2006/relationships/image" Target="../media/image117.png"/><Relationship Id="rId25" Type="http://schemas.openxmlformats.org/officeDocument/2006/relationships/image" Target="../media/image90.svg"/><Relationship Id="rId33" Type="http://schemas.openxmlformats.org/officeDocument/2006/relationships/image" Target="../media/image43.svg"/><Relationship Id="rId2" Type="http://schemas.openxmlformats.org/officeDocument/2006/relationships/image" Target="../media/image113.png"/><Relationship Id="rId16" Type="http://schemas.openxmlformats.org/officeDocument/2006/relationships/image" Target="../media/image45.svg"/><Relationship Id="rId20" Type="http://schemas.openxmlformats.org/officeDocument/2006/relationships/image" Target="../media/image87.png"/><Relationship Id="rId29" Type="http://schemas.openxmlformats.org/officeDocument/2006/relationships/hyperlink" Target="https://www.accio.gencat.cat/web/.content/01_Serveis/convocatories-ajuts/justificacio-ajuts/2020/docs/Model-de-calcul-de-despeses-de-personal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6.svg"/><Relationship Id="rId24" Type="http://schemas.openxmlformats.org/officeDocument/2006/relationships/image" Target="../media/image89.png"/><Relationship Id="rId32" Type="http://schemas.openxmlformats.org/officeDocument/2006/relationships/image" Target="../media/image42.png"/><Relationship Id="rId5" Type="http://schemas.openxmlformats.org/officeDocument/2006/relationships/image" Target="../media/image12.png"/><Relationship Id="rId15" Type="http://schemas.openxmlformats.org/officeDocument/2006/relationships/image" Target="../media/image44.png"/><Relationship Id="rId23" Type="http://schemas.openxmlformats.org/officeDocument/2006/relationships/image" Target="../media/image15.svg"/><Relationship Id="rId28" Type="http://schemas.openxmlformats.org/officeDocument/2006/relationships/image" Target="../media/image51.svg"/><Relationship Id="rId10" Type="http://schemas.openxmlformats.org/officeDocument/2006/relationships/image" Target="../media/image115.png"/><Relationship Id="rId19" Type="http://schemas.openxmlformats.org/officeDocument/2006/relationships/hyperlink" Target="https://www.accio.gencat.cat/web/.content/01_Serveis/convocatories-ajuts/justificacio-ajuts/2020/docs/Model-de-temporitzacio-dhores.xlsx" TargetMode="External"/><Relationship Id="rId31" Type="http://schemas.openxmlformats.org/officeDocument/2006/relationships/image" Target="../media/image41.svg"/><Relationship Id="rId4" Type="http://schemas.openxmlformats.org/officeDocument/2006/relationships/hyperlink" Target="https://dogc.gencat.cat/ca/document-del-dogc/?documentId=886740" TargetMode="External"/><Relationship Id="rId9" Type="http://schemas.openxmlformats.org/officeDocument/2006/relationships/slide" Target="slide8.xml"/><Relationship Id="rId14" Type="http://schemas.openxmlformats.org/officeDocument/2006/relationships/image" Target="../media/image11.svg"/><Relationship Id="rId22" Type="http://schemas.openxmlformats.org/officeDocument/2006/relationships/image" Target="../media/image14.png"/><Relationship Id="rId27" Type="http://schemas.openxmlformats.org/officeDocument/2006/relationships/image" Target="../media/image50.png"/><Relationship Id="rId30" Type="http://schemas.openxmlformats.org/officeDocument/2006/relationships/image" Target="../media/image40.png"/><Relationship Id="rId8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slide" Target="slide17.xml"/><Relationship Id="rId18" Type="http://schemas.openxmlformats.org/officeDocument/2006/relationships/image" Target="../media/image74.png"/><Relationship Id="rId26" Type="http://schemas.openxmlformats.org/officeDocument/2006/relationships/image" Target="../media/image39.svg"/><Relationship Id="rId3" Type="http://schemas.openxmlformats.org/officeDocument/2006/relationships/image" Target="../media/image114.svg"/><Relationship Id="rId21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hyperlink" Target="https://www.boe.es/buscar/act.php?id=BOE-A-2012-14696#a6" TargetMode="External"/><Relationship Id="rId17" Type="http://schemas.openxmlformats.org/officeDocument/2006/relationships/image" Target="../media/image96.svg"/><Relationship Id="rId25" Type="http://schemas.openxmlformats.org/officeDocument/2006/relationships/image" Target="../media/image38.png"/><Relationship Id="rId2" Type="http://schemas.openxmlformats.org/officeDocument/2006/relationships/image" Target="../media/image113.png"/><Relationship Id="rId16" Type="http://schemas.openxmlformats.org/officeDocument/2006/relationships/image" Target="../media/image95.png"/><Relationship Id="rId20" Type="http://schemas.openxmlformats.org/officeDocument/2006/relationships/slide" Target="slide12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6.svg"/><Relationship Id="rId24" Type="http://schemas.openxmlformats.org/officeDocument/2006/relationships/image" Target="../media/image51.svg"/><Relationship Id="rId5" Type="http://schemas.openxmlformats.org/officeDocument/2006/relationships/image" Target="../media/image12.png"/><Relationship Id="rId15" Type="http://schemas.openxmlformats.org/officeDocument/2006/relationships/slide" Target="slide10.xml"/><Relationship Id="rId23" Type="http://schemas.openxmlformats.org/officeDocument/2006/relationships/image" Target="../media/image50.png"/><Relationship Id="rId28" Type="http://schemas.openxmlformats.org/officeDocument/2006/relationships/image" Target="../media/image49.svg"/><Relationship Id="rId10" Type="http://schemas.openxmlformats.org/officeDocument/2006/relationships/image" Target="../media/image115.png"/><Relationship Id="rId19" Type="http://schemas.openxmlformats.org/officeDocument/2006/relationships/image" Target="../media/image119.svg"/><Relationship Id="rId4" Type="http://schemas.openxmlformats.org/officeDocument/2006/relationships/hyperlink" Target="https://dogc.gencat.cat/ca/document-del-dogc/?documentId=886740" TargetMode="External"/><Relationship Id="rId9" Type="http://schemas.openxmlformats.org/officeDocument/2006/relationships/slide" Target="slide8.xml"/><Relationship Id="rId14" Type="http://schemas.openxmlformats.org/officeDocument/2006/relationships/slide" Target="slide16.xml"/><Relationship Id="rId22" Type="http://schemas.openxmlformats.org/officeDocument/2006/relationships/image" Target="../media/image11.svg"/><Relationship Id="rId27" Type="http://schemas.openxmlformats.org/officeDocument/2006/relationships/image" Target="../media/image48.png"/><Relationship Id="rId30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9.svg"/><Relationship Id="rId18" Type="http://schemas.openxmlformats.org/officeDocument/2006/relationships/image" Target="../media/image120.png"/><Relationship Id="rId3" Type="http://schemas.openxmlformats.org/officeDocument/2006/relationships/image" Target="../media/image114.svg"/><Relationship Id="rId7" Type="http://schemas.openxmlformats.org/officeDocument/2006/relationships/image" Target="../media/image18.png"/><Relationship Id="rId12" Type="http://schemas.openxmlformats.org/officeDocument/2006/relationships/image" Target="../media/image38.png"/><Relationship Id="rId17" Type="http://schemas.openxmlformats.org/officeDocument/2006/relationships/image" Target="../media/image33.svg"/><Relationship Id="rId2" Type="http://schemas.openxmlformats.org/officeDocument/2006/relationships/image" Target="../media/image11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16.sv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115.png"/><Relationship Id="rId19" Type="http://schemas.openxmlformats.org/officeDocument/2006/relationships/image" Target="../media/image121.svg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4.svg"/><Relationship Id="rId18" Type="http://schemas.openxmlformats.org/officeDocument/2006/relationships/image" Target="../media/image123.svg"/><Relationship Id="rId26" Type="http://schemas.openxmlformats.org/officeDocument/2006/relationships/image" Target="../media/image49.svg"/><Relationship Id="rId3" Type="http://schemas.openxmlformats.org/officeDocument/2006/relationships/image" Target="../media/image19.svg"/><Relationship Id="rId21" Type="http://schemas.openxmlformats.org/officeDocument/2006/relationships/image" Target="../media/image40.png"/><Relationship Id="rId7" Type="http://schemas.openxmlformats.org/officeDocument/2006/relationships/image" Target="../media/image96.svg"/><Relationship Id="rId12" Type="http://schemas.openxmlformats.org/officeDocument/2006/relationships/image" Target="../media/image93.png"/><Relationship Id="rId17" Type="http://schemas.openxmlformats.org/officeDocument/2006/relationships/image" Target="../media/image122.png"/><Relationship Id="rId25" Type="http://schemas.openxmlformats.org/officeDocument/2006/relationships/image" Target="../media/image48.png"/><Relationship Id="rId2" Type="http://schemas.openxmlformats.org/officeDocument/2006/relationships/image" Target="../media/image18.png"/><Relationship Id="rId16" Type="http://schemas.openxmlformats.org/officeDocument/2006/relationships/image" Target="../media/image11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29.svg"/><Relationship Id="rId24" Type="http://schemas.openxmlformats.org/officeDocument/2006/relationships/image" Target="../media/image43.svg"/><Relationship Id="rId5" Type="http://schemas.openxmlformats.org/officeDocument/2006/relationships/image" Target="../media/image51.svg"/><Relationship Id="rId15" Type="http://schemas.openxmlformats.org/officeDocument/2006/relationships/image" Target="../media/image10.png"/><Relationship Id="rId23" Type="http://schemas.openxmlformats.org/officeDocument/2006/relationships/image" Target="../media/image42.png"/><Relationship Id="rId28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image" Target="../media/image50.png"/><Relationship Id="rId9" Type="http://schemas.openxmlformats.org/officeDocument/2006/relationships/image" Target="../media/image47.svg"/><Relationship Id="rId14" Type="http://schemas.openxmlformats.org/officeDocument/2006/relationships/slide" Target="slide12.xml"/><Relationship Id="rId22" Type="http://schemas.openxmlformats.org/officeDocument/2006/relationships/image" Target="../media/image41.svg"/><Relationship Id="rId27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7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://empresa.gencat.cat/ca/tramits/tramits-temes/Ajuts-als-Agents-de-Suport-a-la-Internacionalitzacio-Acreditats-per-ACCIO" TargetMode="External"/><Relationship Id="rId10" Type="http://schemas.openxmlformats.org/officeDocument/2006/relationships/slide" Target="slide24.xml"/><Relationship Id="rId4" Type="http://schemas.openxmlformats.org/officeDocument/2006/relationships/slide" Target="slide12.xml"/><Relationship Id="rId9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7.svg"/><Relationship Id="rId7" Type="http://schemas.openxmlformats.org/officeDocument/2006/relationships/slide" Target="slide2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24.jp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77.svg"/><Relationship Id="rId7" Type="http://schemas.openxmlformats.org/officeDocument/2006/relationships/image" Target="../media/image125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77.svg"/><Relationship Id="rId7" Type="http://schemas.openxmlformats.org/officeDocument/2006/relationships/image" Target="../media/image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19.svg"/><Relationship Id="rId3" Type="http://schemas.openxmlformats.org/officeDocument/2006/relationships/image" Target="../media/image77.svg"/><Relationship Id="rId7" Type="http://schemas.openxmlformats.org/officeDocument/2006/relationships/image" Target="../media/image50.png"/><Relationship Id="rId12" Type="http://schemas.openxmlformats.org/officeDocument/2006/relationships/image" Target="../media/image1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slide" Target="slide24.xml"/><Relationship Id="rId14" Type="http://schemas.openxmlformats.org/officeDocument/2006/relationships/hyperlink" Target="https://www.accio.gencat.cat/web/.content/01_Serveis/convocatories-ajuts/justificacio-ajuts/2020/docs/Model-de-calcul-de-despeses-de-personal.xls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gc.gencat.cat/ca/document-del-dogc/?documentId=886740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4.xml"/><Relationship Id="rId4" Type="http://schemas.openxmlformats.org/officeDocument/2006/relationships/image" Target="../media/image7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1.svg"/><Relationship Id="rId3" Type="http://schemas.openxmlformats.org/officeDocument/2006/relationships/image" Target="../media/image77.svg"/><Relationship Id="rId7" Type="http://schemas.openxmlformats.org/officeDocument/2006/relationships/image" Target="../media/image18.png"/><Relationship Id="rId12" Type="http://schemas.openxmlformats.org/officeDocument/2006/relationships/image" Target="../media/image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7.svg"/><Relationship Id="rId7" Type="http://schemas.openxmlformats.org/officeDocument/2006/relationships/slide" Target="slide2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26.jp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77.svg"/><Relationship Id="rId7" Type="http://schemas.openxmlformats.org/officeDocument/2006/relationships/image" Target="../media/image12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77.svg"/><Relationship Id="rId7" Type="http://schemas.openxmlformats.org/officeDocument/2006/relationships/image" Target="../media/image128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13" Type="http://schemas.openxmlformats.org/officeDocument/2006/relationships/image" Target="../media/image51.svg"/><Relationship Id="rId18" Type="http://schemas.openxmlformats.org/officeDocument/2006/relationships/image" Target="../media/image28.png"/><Relationship Id="rId3" Type="http://schemas.openxmlformats.org/officeDocument/2006/relationships/image" Target="../media/image77.svg"/><Relationship Id="rId21" Type="http://schemas.openxmlformats.org/officeDocument/2006/relationships/image" Target="../media/image123.svg"/><Relationship Id="rId7" Type="http://schemas.openxmlformats.org/officeDocument/2006/relationships/slide" Target="slide14.xml"/><Relationship Id="rId12" Type="http://schemas.openxmlformats.org/officeDocument/2006/relationships/image" Target="../media/image50.png"/><Relationship Id="rId17" Type="http://schemas.openxmlformats.org/officeDocument/2006/relationships/image" Target="../media/image47.svg"/><Relationship Id="rId2" Type="http://schemas.openxmlformats.org/officeDocument/2006/relationships/image" Target="../media/image76.png"/><Relationship Id="rId16" Type="http://schemas.openxmlformats.org/officeDocument/2006/relationships/image" Target="../media/image46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5" Type="http://schemas.openxmlformats.org/officeDocument/2006/relationships/image" Target="../media/image96.svg"/><Relationship Id="rId23" Type="http://schemas.openxmlformats.org/officeDocument/2006/relationships/image" Target="../media/image94.svg"/><Relationship Id="rId10" Type="http://schemas.openxmlformats.org/officeDocument/2006/relationships/image" Target="../media/image10.png"/><Relationship Id="rId19" Type="http://schemas.openxmlformats.org/officeDocument/2006/relationships/image" Target="../media/image29.sv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slide" Target="slide24.xml"/><Relationship Id="rId14" Type="http://schemas.openxmlformats.org/officeDocument/2006/relationships/image" Target="../media/image95.png"/><Relationship Id="rId22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77.svg"/><Relationship Id="rId7" Type="http://schemas.openxmlformats.org/officeDocument/2006/relationships/image" Target="../media/image50.png"/><Relationship Id="rId12" Type="http://schemas.openxmlformats.org/officeDocument/2006/relationships/image" Target="../media/image1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4.xml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30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0.png"/><Relationship Id="rId3" Type="http://schemas.openxmlformats.org/officeDocument/2006/relationships/image" Target="../media/image77.sv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4.xml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31.jpeg"/><Relationship Id="rId14" Type="http://schemas.openxmlformats.org/officeDocument/2006/relationships/image" Target="../media/image51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7.sv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4.xml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3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77.svg"/><Relationship Id="rId7" Type="http://schemas.openxmlformats.org/officeDocument/2006/relationships/image" Target="../media/image133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ls-Agents-de-Suport-a-la-Internacionalitzacio-Acreditats-per-ACCIO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0.png"/><Relationship Id="rId3" Type="http://schemas.openxmlformats.org/officeDocument/2006/relationships/hyperlink" Target="https://dogc.gencat.cat/ca/document-del-dogc/?documentId=886740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10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slide" Target="slide5.xml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4.png"/><Relationship Id="rId2" Type="http://schemas.openxmlformats.org/officeDocument/2006/relationships/hyperlink" Target="https://dogc.gencat.cat/ca/document-del-dogc/?documentId=886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33.svg"/><Relationship Id="rId5" Type="http://schemas.openxmlformats.org/officeDocument/2006/relationships/image" Target="../media/image18.pn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3.svg"/><Relationship Id="rId7" Type="http://schemas.openxmlformats.org/officeDocument/2006/relationships/image" Target="../media/image11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hyperlink" Target="https://dogc.gencat.cat/ca/document-del-dogc/?documentId=886740" TargetMode="External"/><Relationship Id="rId16" Type="http://schemas.openxmlformats.org/officeDocument/2006/relationships/image" Target="../media/image4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1.svg"/><Relationship Id="rId5" Type="http://schemas.openxmlformats.org/officeDocument/2006/relationships/slide" Target="slide5.xml"/><Relationship Id="rId15" Type="http://schemas.openxmlformats.org/officeDocument/2006/relationships/image" Target="../media/image45.svg"/><Relationship Id="rId23" Type="http://schemas.openxmlformats.org/officeDocument/2006/relationships/image" Target="../media/image51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13.sv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12.png"/><Relationship Id="rId21" Type="http://schemas.openxmlformats.org/officeDocument/2006/relationships/image" Target="../media/image63.svg"/><Relationship Id="rId7" Type="http://schemas.openxmlformats.org/officeDocument/2006/relationships/slide" Target="slide5.xml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33" Type="http://schemas.openxmlformats.org/officeDocument/2006/relationships/image" Target="../media/image73.svg"/><Relationship Id="rId2" Type="http://schemas.openxmlformats.org/officeDocument/2006/relationships/hyperlink" Target="https://dogc.gencat.cat/ca/document-del-dogc/?documentId=886740" TargetMode="Externa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3.svg"/><Relationship Id="rId24" Type="http://schemas.openxmlformats.org/officeDocument/2006/relationships/image" Target="../media/image66.png"/><Relationship Id="rId32" Type="http://schemas.openxmlformats.org/officeDocument/2006/relationships/image" Target="../media/image72.png"/><Relationship Id="rId5" Type="http://schemas.openxmlformats.org/officeDocument/2006/relationships/image" Target="../media/image18.pn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31" Type="http://schemas.openxmlformats.org/officeDocument/2006/relationships/image" Target="../media/image43.svg"/><Relationship Id="rId4" Type="http://schemas.openxmlformats.org/officeDocument/2006/relationships/image" Target="../media/image13.svg"/><Relationship Id="rId9" Type="http://schemas.openxmlformats.org/officeDocument/2006/relationships/image" Target="../media/image11.sv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svg"/><Relationship Id="rId30" Type="http://schemas.openxmlformats.org/officeDocument/2006/relationships/image" Target="../media/image4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F2E1F4-FD34-40DF-9D0F-3EE2C0515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271"/>
            <a:ext cx="9144000" cy="3729317"/>
          </a:xfrm>
        </p:spPr>
        <p:txBody>
          <a:bodyPr>
            <a:normAutofit fontScale="90000"/>
          </a:bodyPr>
          <a:lstStyle/>
          <a:p>
            <a:r>
              <a:rPr lang="ca-ES" dirty="0"/>
              <a:t>Guia de justificació</a:t>
            </a:r>
            <a:br>
              <a:rPr lang="ca-ES" dirty="0"/>
            </a:br>
            <a:br>
              <a:rPr lang="ca-ES" dirty="0"/>
            </a:br>
            <a:r>
              <a:rPr lang="ca-ES" sz="3600" dirty="0"/>
              <a:t>Agents de suport a la </a:t>
            </a:r>
            <a:r>
              <a:rPr lang="ca-ES" sz="3600"/>
              <a:t>internacionalització 2020 (ACE022/20)</a:t>
            </a:r>
            <a:br>
              <a:rPr lang="ca-ES" dirty="0"/>
            </a:br>
            <a:br>
              <a:rPr lang="ca-ES" dirty="0"/>
            </a:br>
            <a:r>
              <a:rPr lang="ca-ES" sz="1800" dirty="0"/>
              <a:t>25/03/2021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339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Publicitat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91702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648287"/>
            <a:ext cx="435961" cy="43596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F0C9A480-1DEA-45F8-AD96-0CE58DEB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" y="1480865"/>
            <a:ext cx="7059010" cy="3896269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4B6DD847-8F8F-432D-AB3D-A75D4D8B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56" y="417770"/>
            <a:ext cx="2357173" cy="1325563"/>
          </a:xfrm>
        </p:spPr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9143144" y="1272236"/>
            <a:ext cx="2723959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20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8836330" y="1272236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3" y="2127527"/>
            <a:ext cx="8551139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4685" y="395391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976908" y="3953912"/>
            <a:ext cx="7218934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8982" y="3054675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6239" y="2022634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5498887" y="4763998"/>
            <a:ext cx="3017681" cy="2841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5097212" y="4732273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11060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0E176FFF-B53D-4C23-880B-68544BC2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78" y="2726583"/>
            <a:ext cx="4823209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Documentació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4461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E5E21AB3-CBE8-4DF8-A0BE-CF2AEF4B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" y="1480865"/>
            <a:ext cx="7059010" cy="3896269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4D0CC68-4EB4-4722-9122-48CAF0C3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8977961" y="1289839"/>
            <a:ext cx="2696303" cy="488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3.1 b) i 13.3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838200" y="200629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sp>
        <p:nvSpPr>
          <p:cNvPr id="52" name="TextBox 92">
            <a:extLst>
              <a:ext uri="{FF2B5EF4-FFF2-40B4-BE49-F238E27FC236}">
                <a16:creationId xmlns:a16="http://schemas.microsoft.com/office/drawing/2014/main" id="{4573A3D0-C9F9-4767-9D4B-651E290CADA6}"/>
              </a:ext>
            </a:extLst>
          </p:cNvPr>
          <p:cNvSpPr txBox="1"/>
          <p:nvPr/>
        </p:nvSpPr>
        <p:spPr>
          <a:xfrm>
            <a:off x="1120067" y="2572219"/>
            <a:ext cx="4018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Com a màxim el 31/05/2021</a:t>
            </a:r>
          </a:p>
        </p:txBody>
      </p:sp>
      <p:pic>
        <p:nvPicPr>
          <p:cNvPr id="30" name="Graphic 4" descr="Atenció!">
            <a:extLst>
              <a:ext uri="{FF2B5EF4-FFF2-40B4-BE49-F238E27FC236}">
                <a16:creationId xmlns:a16="http://schemas.microsoft.com/office/drawing/2014/main" id="{5EA37FF0-F291-45B6-95D1-364A4CB4B6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4882" y="2513086"/>
            <a:ext cx="344283" cy="34428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31E0103-8D6A-4F31-8E2F-B91236C44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301" y="2602969"/>
            <a:ext cx="5820942" cy="35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No és possible l’ampliació del termini de justificació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838200" y="4016850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118" name="Content Placeholder 15">
            <a:extLst>
              <a:ext uri="{FF2B5EF4-FFF2-40B4-BE49-F238E27FC236}">
                <a16:creationId xmlns:a16="http://schemas.microsoft.com/office/drawing/2014/main" id="{CF94AE40-9049-4ADA-9B0B-8C17B921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556" y="4478515"/>
            <a:ext cx="1008972" cy="1008972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2188263" y="4784609"/>
            <a:ext cx="5088595" cy="7772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dirty="0"/>
              <a:t>Les entitats empresarials catalanes amb acreditació com a agent de suport a la internacionalització d’ACCIÓ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0329" y="4869220"/>
            <a:ext cx="344283" cy="344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7811555" y="4678179"/>
            <a:ext cx="386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1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588518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A0E5552-5F4C-4C27-AC23-8113D9DF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BDD4B945-540D-4F7D-8EC5-B4ABB1A5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1843581" y="1646456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1686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1994127" y="3170712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129">
            <a:hlinkClick r:id="rId5" action="ppaction://hlinksldjump"/>
            <a:extLst>
              <a:ext uri="{FF2B5EF4-FFF2-40B4-BE49-F238E27FC236}">
                <a16:creationId xmlns:a16="http://schemas.microsoft.com/office/drawing/2014/main" id="{E19FEEFC-124B-4C5F-9A4F-03F2F950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6264" y="2304095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8" name="TextBox 133">
            <a:hlinkClick r:id="rId5" action="ppaction://hlinksldjump"/>
            <a:extLst>
              <a:ext uri="{FF2B5EF4-FFF2-40B4-BE49-F238E27FC236}">
                <a16:creationId xmlns:a16="http://schemas.microsoft.com/office/drawing/2014/main" id="{38B34718-BDF4-4704-9639-F98EAA57ED2F}"/>
              </a:ext>
            </a:extLst>
          </p:cNvPr>
          <p:cNvSpPr txBox="1"/>
          <p:nvPr/>
        </p:nvSpPr>
        <p:spPr>
          <a:xfrm>
            <a:off x="3958208" y="3313475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6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202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33" name="TextBox 132">
            <a:hlinkClick r:id="rId6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5992732" y="3249937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9" name="Rectangle: Rounded Corners 102">
            <a:hlinkClick r:id="rId7" action="ppaction://hlinksldjump"/>
            <a:extLst>
              <a:ext uri="{FF2B5EF4-FFF2-40B4-BE49-F238E27FC236}">
                <a16:creationId xmlns:a16="http://schemas.microsoft.com/office/drawing/2014/main" id="{05D0C0FE-080C-4627-A1C1-6A3B3D77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201" y="4076691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96" name="TextBox 133">
            <a:hlinkClick r:id="rId7" action="ppaction://hlinksldjump"/>
            <a:extLst>
              <a:ext uri="{FF2B5EF4-FFF2-40B4-BE49-F238E27FC236}">
                <a16:creationId xmlns:a16="http://schemas.microsoft.com/office/drawing/2014/main" id="{6AD6D6AA-6D7E-4070-A558-9AE69866AF8E}"/>
              </a:ext>
            </a:extLst>
          </p:cNvPr>
          <p:cNvSpPr txBox="1"/>
          <p:nvPr/>
        </p:nvSpPr>
        <p:spPr>
          <a:xfrm>
            <a:off x="2012745" y="5253022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DESPESES DE PERSONAL</a:t>
            </a:r>
            <a:endParaRPr lang="en-GB" sz="825" b="1" dirty="0"/>
          </a:p>
        </p:txBody>
      </p:sp>
      <p:sp>
        <p:nvSpPr>
          <p:cNvPr id="103" name="Rectangle: Rounded Corners 102">
            <a:hlinkClick r:id="rId8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5601" y="4076691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39" name="TextBox 133">
            <a:hlinkClick r:id="rId8" action="ppaction://hlinksldjump"/>
            <a:extLst>
              <a:ext uri="{FF2B5EF4-FFF2-40B4-BE49-F238E27FC236}">
                <a16:creationId xmlns:a16="http://schemas.microsoft.com/office/drawing/2014/main" id="{DCFD6A7E-BB71-412E-B514-6D106E0ADE40}"/>
              </a:ext>
            </a:extLst>
          </p:cNvPr>
          <p:cNvSpPr txBox="1"/>
          <p:nvPr/>
        </p:nvSpPr>
        <p:spPr>
          <a:xfrm>
            <a:off x="4017145" y="5061213"/>
            <a:ext cx="184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COL·LABORACIONS EXTERNES i ALTRES DESPESES</a:t>
            </a:r>
            <a:endParaRPr lang="en-GB" sz="825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124" y="3416000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7119" y="3500458"/>
            <a:ext cx="685800" cy="685800"/>
          </a:xfrm>
          <a:prstGeom prst="rect">
            <a:avLst/>
          </a:prstGeom>
        </p:spPr>
      </p:pic>
      <p:pic>
        <p:nvPicPr>
          <p:cNvPr id="135" name="Graphic 134">
            <a:hlinkClick r:id="rId6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692" y="2328939"/>
            <a:ext cx="841772" cy="841772"/>
          </a:xfrm>
          <a:prstGeom prst="rect">
            <a:avLst/>
          </a:prstGeom>
        </p:spPr>
      </p:pic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72419" y="2328939"/>
            <a:ext cx="841772" cy="841772"/>
          </a:xfrm>
          <a:prstGeom prst="rect">
            <a:avLst/>
          </a:prstGeom>
        </p:spPr>
      </p:pic>
      <p:pic>
        <p:nvPicPr>
          <p:cNvPr id="34" name="Graphic 79">
            <a:hlinkClick r:id="rId14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576632"/>
            <a:ext cx="435961" cy="435961"/>
          </a:xfrm>
          <a:prstGeom prst="rect">
            <a:avLst/>
          </a:prstGeom>
        </p:spPr>
      </p:pic>
      <p:pic>
        <p:nvPicPr>
          <p:cNvPr id="37" name="Graphic 134">
            <a:hlinkClick r:id="rId5" action="ppaction://hlinksldjump"/>
            <a:extLst>
              <a:ext uri="{FF2B5EF4-FFF2-40B4-BE49-F238E27FC236}">
                <a16:creationId xmlns:a16="http://schemas.microsoft.com/office/drawing/2014/main" id="{AC475C04-9499-4D12-9978-6220794A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22888" y="2300144"/>
            <a:ext cx="841772" cy="841772"/>
          </a:xfrm>
          <a:prstGeom prst="rect">
            <a:avLst/>
          </a:prstGeom>
        </p:spPr>
      </p:pic>
      <p:pic>
        <p:nvPicPr>
          <p:cNvPr id="47" name="Gràfic 46">
            <a:hlinkClick r:id="rId7" action="ppaction://hlinksldjump"/>
            <a:extLst>
              <a:ext uri="{FF2B5EF4-FFF2-40B4-BE49-F238E27FC236}">
                <a16:creationId xmlns:a16="http://schemas.microsoft.com/office/drawing/2014/main" id="{E9F21F5A-0BD8-4F10-90DD-03EA0AE35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83240" y="4292899"/>
            <a:ext cx="914400" cy="914400"/>
          </a:xfrm>
          <a:prstGeom prst="rect">
            <a:avLst/>
          </a:prstGeom>
        </p:spPr>
      </p:pic>
      <p:pic>
        <p:nvPicPr>
          <p:cNvPr id="48" name="Gràfic 47">
            <a:hlinkClick r:id="rId7" action="ppaction://hlinksldjump"/>
            <a:extLst>
              <a:ext uri="{FF2B5EF4-FFF2-40B4-BE49-F238E27FC236}">
                <a16:creationId xmlns:a16="http://schemas.microsoft.com/office/drawing/2014/main" id="{7E9776E2-A3A5-4F86-AB12-A86F1B8C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224253" y="4474997"/>
            <a:ext cx="507831" cy="507831"/>
          </a:xfrm>
          <a:prstGeom prst="rect">
            <a:avLst/>
          </a:prstGeom>
        </p:spPr>
      </p:pic>
      <p:pic>
        <p:nvPicPr>
          <p:cNvPr id="50" name="Gràfic 49">
            <a:hlinkClick r:id="rId8" action="ppaction://hlinksldjump"/>
            <a:extLst>
              <a:ext uri="{FF2B5EF4-FFF2-40B4-BE49-F238E27FC236}">
                <a16:creationId xmlns:a16="http://schemas.microsoft.com/office/drawing/2014/main" id="{18AEF018-9ECD-4053-ADE9-F007325C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95558" y="4270508"/>
            <a:ext cx="682429" cy="682429"/>
          </a:xfrm>
          <a:prstGeom prst="rect">
            <a:avLst/>
          </a:prstGeom>
        </p:spPr>
      </p:pic>
      <p:pic>
        <p:nvPicPr>
          <p:cNvPr id="51" name="Gràfic 50">
            <a:hlinkClick r:id="rId8" action="ppaction://hlinksldjump"/>
            <a:extLst>
              <a:ext uri="{FF2B5EF4-FFF2-40B4-BE49-F238E27FC236}">
                <a16:creationId xmlns:a16="http://schemas.microsoft.com/office/drawing/2014/main" id="{4211A28E-3DA8-4474-90D8-695D3A33A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87944" y="4274307"/>
            <a:ext cx="554645" cy="554645"/>
          </a:xfrm>
          <a:prstGeom prst="rect">
            <a:avLst/>
          </a:prstGeom>
        </p:spPr>
      </p:pic>
      <p:pic>
        <p:nvPicPr>
          <p:cNvPr id="52" name="Gràfic 51">
            <a:hlinkClick r:id="rId8" action="ppaction://hlinksldjump"/>
            <a:extLst>
              <a:ext uri="{FF2B5EF4-FFF2-40B4-BE49-F238E27FC236}">
                <a16:creationId xmlns:a16="http://schemas.microsoft.com/office/drawing/2014/main" id="{DCC89769-7598-4403-9C5C-1870C015F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17716" y="4312500"/>
            <a:ext cx="539670" cy="539670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829FD0A-152D-4827-8142-9CEF254A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FA4EF58B-68FA-4EDD-9BF4-B881A25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8793857" y="1291978"/>
            <a:ext cx="2701457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13.5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676" y="1807612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4981" y="2785035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20134" y="2292715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7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5190" y="2292716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2775" y="3409200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4277667" y="2334896"/>
            <a:ext cx="6217565" cy="491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350" b="1" dirty="0"/>
              <a:t>Memòria tècnica i annex </a:t>
            </a:r>
            <a:r>
              <a:rPr lang="it-IT" sz="1350" b="1"/>
              <a:t>quadre d’activitats</a:t>
            </a:r>
            <a:endParaRPr lang="it-IT" sz="1350" dirty="0"/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FC9F00A3-E505-4197-BF4F-5AB49F6612A9}"/>
              </a:ext>
            </a:extLst>
          </p:cNvPr>
          <p:cNvSpPr txBox="1"/>
          <p:nvPr/>
        </p:nvSpPr>
        <p:spPr>
          <a:xfrm>
            <a:off x="7156409" y="2709807"/>
            <a:ext cx="1653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 Memòria</a:t>
            </a:r>
          </a:p>
        </p:txBody>
      </p:sp>
      <p:grpSp>
        <p:nvGrpSpPr>
          <p:cNvPr id="46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8F03BF9-3845-45FB-AE15-E511A3A0A489}"/>
              </a:ext>
            </a:extLst>
          </p:cNvPr>
          <p:cNvGrpSpPr>
            <a:grpSpLocks noChangeAspect="1"/>
          </p:cNvGrpSpPr>
          <p:nvPr/>
        </p:nvGrpSpPr>
        <p:grpSpPr>
          <a:xfrm>
            <a:off x="6778382" y="2700809"/>
            <a:ext cx="308142" cy="308142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A5C5B-C1E0-4AB9-AE0B-733CF7344DA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48" name="Graphic 66" descr="Link">
              <a:hlinkClick r:id="rId10"/>
              <a:extLst>
                <a:ext uri="{FF2B5EF4-FFF2-40B4-BE49-F238E27FC236}">
                  <a16:creationId xmlns:a16="http://schemas.microsoft.com/office/drawing/2014/main" id="{09F519B6-0BBF-4E52-89E3-EEB6C086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69" name="TextBox 79">
            <a:extLst>
              <a:ext uri="{FF2B5EF4-FFF2-40B4-BE49-F238E27FC236}">
                <a16:creationId xmlns:a16="http://schemas.microsoft.com/office/drawing/2014/main" id="{956D5C8C-F095-4FAF-8575-616CE61AE1A0}"/>
              </a:ext>
            </a:extLst>
          </p:cNvPr>
          <p:cNvSpPr txBox="1"/>
          <p:nvPr/>
        </p:nvSpPr>
        <p:spPr>
          <a:xfrm>
            <a:off x="7100615" y="3073378"/>
            <a:ext cx="1631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 Annex</a:t>
            </a:r>
          </a:p>
        </p:txBody>
      </p:sp>
      <p:grpSp>
        <p:nvGrpSpPr>
          <p:cNvPr id="65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0D82D3EA-681C-4149-8AFE-E8D1593F2EB5}"/>
              </a:ext>
            </a:extLst>
          </p:cNvPr>
          <p:cNvGrpSpPr>
            <a:grpSpLocks noChangeAspect="1"/>
          </p:cNvGrpSpPr>
          <p:nvPr/>
        </p:nvGrpSpPr>
        <p:grpSpPr>
          <a:xfrm>
            <a:off x="6793042" y="3074507"/>
            <a:ext cx="308142" cy="308142"/>
            <a:chOff x="9381248" y="3637015"/>
            <a:chExt cx="684000" cy="6840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0B72CA9-5A99-472B-85B0-69191CBB72A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11"/>
              <a:extLst>
                <a:ext uri="{FF2B5EF4-FFF2-40B4-BE49-F238E27FC236}">
                  <a16:creationId xmlns:a16="http://schemas.microsoft.com/office/drawing/2014/main" id="{EDFBAEB6-EA36-4444-BEAB-0731A0EAA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4350394" y="3426303"/>
            <a:ext cx="6944454" cy="2425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algn="just"/>
            <a:r>
              <a:rPr lang="ca-ES" sz="1350" b="1" dirty="0"/>
              <a:t>Declaració relativa a la no vinculació </a:t>
            </a:r>
            <a:r>
              <a:rPr lang="ca-ES" sz="1350" dirty="0"/>
              <a:t>entre l’empresa beneficiària i la proveïdora</a:t>
            </a:r>
          </a:p>
          <a:p>
            <a:pPr algn="just"/>
            <a:endParaRPr lang="ca-ES" sz="1350" dirty="0"/>
          </a:p>
          <a:p>
            <a:pPr algn="just"/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4933693" y="4083558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4635991" y="4056445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2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39EE5A-19D2-4CAF-991C-98C528F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295194" y="2640028"/>
            <a:ext cx="640792" cy="623248"/>
            <a:chOff x="731578" y="1599665"/>
            <a:chExt cx="1489108" cy="144833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C6E5889-E1DB-47F2-967D-2791E3BB1417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30" name="Flowchart: Delay 23">
                <a:extLst>
                  <a:ext uri="{FF2B5EF4-FFF2-40B4-BE49-F238E27FC236}">
                    <a16:creationId xmlns:a16="http://schemas.microsoft.com/office/drawing/2014/main" id="{4B420F4A-FCFF-4093-BD95-5AEF7FB3F0F5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7D903E36-AD5F-4A95-A3FE-EFD4AA0412AB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32" name="Freeform: Shape 25">
                  <a:extLst>
                    <a:ext uri="{FF2B5EF4-FFF2-40B4-BE49-F238E27FC236}">
                      <a16:creationId xmlns:a16="http://schemas.microsoft.com/office/drawing/2014/main" id="{B42B43F8-C95D-49F4-BA4A-37B290A05477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3" name="Freeform: Shape 27">
                  <a:extLst>
                    <a:ext uri="{FF2B5EF4-FFF2-40B4-BE49-F238E27FC236}">
                      <a16:creationId xmlns:a16="http://schemas.microsoft.com/office/drawing/2014/main" id="{26C9945A-31C5-4971-B372-C0BEF0C38B0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4" name="Freeform: Shape 28">
                  <a:extLst>
                    <a:ext uri="{FF2B5EF4-FFF2-40B4-BE49-F238E27FC236}">
                      <a16:creationId xmlns:a16="http://schemas.microsoft.com/office/drawing/2014/main" id="{5ACCDFCC-A617-4614-A0C2-C16B08B75952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35" name="Freeform: Shape 29">
                  <a:extLst>
                    <a:ext uri="{FF2B5EF4-FFF2-40B4-BE49-F238E27FC236}">
                      <a16:creationId xmlns:a16="http://schemas.microsoft.com/office/drawing/2014/main" id="{82C73598-9979-4394-9A9B-1A3CE3EFCDAF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28" name="Graphic 49" descr="Employee badge">
              <a:extLst>
                <a:ext uri="{FF2B5EF4-FFF2-40B4-BE49-F238E27FC236}">
                  <a16:creationId xmlns:a16="http://schemas.microsoft.com/office/drawing/2014/main" id="{5AAD4B02-05FE-44C2-B373-9E105FFE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50" name="Graphic 66">
            <a:extLst>
              <a:ext uri="{FF2B5EF4-FFF2-40B4-BE49-F238E27FC236}">
                <a16:creationId xmlns:a16="http://schemas.microsoft.com/office/drawing/2014/main" id="{C19CF8FC-8F2B-48CC-AF7B-7D15050C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027197" y="2848958"/>
            <a:ext cx="367615" cy="3949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EE13FF5-1046-4BD2-9F10-576FC941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22832" y="2862070"/>
            <a:ext cx="574575" cy="574575"/>
          </a:xfrm>
          <a:prstGeom prst="rect">
            <a:avLst/>
          </a:prstGeom>
        </p:spPr>
      </p:pic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7452663" y="4471242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7165657" y="4444129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19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87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646887"/>
            <a:ext cx="435961" cy="435961"/>
          </a:xfrm>
          <a:prstGeom prst="rect">
            <a:avLst/>
          </a:prstGeom>
        </p:spPr>
      </p:pic>
      <p:grpSp>
        <p:nvGrpSpPr>
          <p:cNvPr id="80" name="Group 20">
            <a:extLst>
              <a:ext uri="{FF2B5EF4-FFF2-40B4-BE49-F238E27FC236}">
                <a16:creationId xmlns:a16="http://schemas.microsoft.com/office/drawing/2014/main" id="{2031CD62-2835-487E-B3C1-62BB641B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731920" y="4134204"/>
            <a:ext cx="640792" cy="623248"/>
            <a:chOff x="731578" y="1599665"/>
            <a:chExt cx="1489108" cy="1448339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7CC3CA0B-88E0-4B4B-B542-C89987D1B25A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88" name="Flowchart: Delay 23">
                <a:extLst>
                  <a:ext uri="{FF2B5EF4-FFF2-40B4-BE49-F238E27FC236}">
                    <a16:creationId xmlns:a16="http://schemas.microsoft.com/office/drawing/2014/main" id="{8B19E9FD-AB35-4658-9BDD-5D40FABD2D02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89" name="Group 24">
                <a:extLst>
                  <a:ext uri="{FF2B5EF4-FFF2-40B4-BE49-F238E27FC236}">
                    <a16:creationId xmlns:a16="http://schemas.microsoft.com/office/drawing/2014/main" id="{DB4329BC-36BD-4775-A9B8-9E7DA07060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90" name="Freeform: Shape 25">
                  <a:extLst>
                    <a:ext uri="{FF2B5EF4-FFF2-40B4-BE49-F238E27FC236}">
                      <a16:creationId xmlns:a16="http://schemas.microsoft.com/office/drawing/2014/main" id="{5CB8545E-8597-4BA6-84FD-6D4E80353F8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1" name="Freeform: Shape 27">
                  <a:extLst>
                    <a:ext uri="{FF2B5EF4-FFF2-40B4-BE49-F238E27FC236}">
                      <a16:creationId xmlns:a16="http://schemas.microsoft.com/office/drawing/2014/main" id="{BC5B4309-17E7-4393-83E1-3BDD4D3AF202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2" name="Freeform: Shape 28">
                  <a:extLst>
                    <a:ext uri="{FF2B5EF4-FFF2-40B4-BE49-F238E27FC236}">
                      <a16:creationId xmlns:a16="http://schemas.microsoft.com/office/drawing/2014/main" id="{5872E500-B6FD-44FE-B7AE-04745C253811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93" name="Freeform: Shape 29">
                  <a:extLst>
                    <a:ext uri="{FF2B5EF4-FFF2-40B4-BE49-F238E27FC236}">
                      <a16:creationId xmlns:a16="http://schemas.microsoft.com/office/drawing/2014/main" id="{5F9E88DC-A619-4C9B-8E2C-F2951000A6F0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82" name="Graphic 49" descr="Employee badge">
              <a:extLst>
                <a:ext uri="{FF2B5EF4-FFF2-40B4-BE49-F238E27FC236}">
                  <a16:creationId xmlns:a16="http://schemas.microsoft.com/office/drawing/2014/main" id="{672DF715-9D4C-405E-B3EE-E8EDCDBD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4" name="Graphic 51">
            <a:extLst>
              <a:ext uri="{FF2B5EF4-FFF2-40B4-BE49-F238E27FC236}">
                <a16:creationId xmlns:a16="http://schemas.microsoft.com/office/drawing/2014/main" id="{FFBBE3D1-B76A-40DC-825F-8C275C2F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26005" y="4282442"/>
            <a:ext cx="592005" cy="592005"/>
          </a:xfrm>
          <a:prstGeom prst="rect">
            <a:avLst/>
          </a:prstGeom>
        </p:spPr>
      </p:pic>
      <p:pic>
        <p:nvPicPr>
          <p:cNvPr id="96" name="Graphic 66">
            <a:extLst>
              <a:ext uri="{FF2B5EF4-FFF2-40B4-BE49-F238E27FC236}">
                <a16:creationId xmlns:a16="http://schemas.microsoft.com/office/drawing/2014/main" id="{3FFD063A-5B14-4AFF-B3C2-0CA4FF81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428098" y="4272487"/>
            <a:ext cx="367615" cy="394994"/>
          </a:xfrm>
          <a:prstGeom prst="rect">
            <a:avLst/>
          </a:prstGeom>
        </p:spPr>
      </p:pic>
      <p:pic>
        <p:nvPicPr>
          <p:cNvPr id="97" name="Graphic 16">
            <a:extLst>
              <a:ext uri="{FF2B5EF4-FFF2-40B4-BE49-F238E27FC236}">
                <a16:creationId xmlns:a16="http://schemas.microsoft.com/office/drawing/2014/main" id="{B7AAB90E-9235-4F56-BA59-35FB462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24041" y="5008821"/>
            <a:ext cx="426557" cy="426557"/>
          </a:xfrm>
          <a:prstGeom prst="rect">
            <a:avLst/>
          </a:prstGeom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2BE2D11-C53A-4CB2-813D-838FA17D1EA4}"/>
              </a:ext>
            </a:extLst>
          </p:cNvPr>
          <p:cNvSpPr txBox="1">
            <a:spLocks/>
          </p:cNvSpPr>
          <p:nvPr/>
        </p:nvSpPr>
        <p:spPr>
          <a:xfrm>
            <a:off x="4422422" y="5026688"/>
            <a:ext cx="6944454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99" name="Group 20">
            <a:extLst>
              <a:ext uri="{FF2B5EF4-FFF2-40B4-BE49-F238E27FC236}">
                <a16:creationId xmlns:a16="http://schemas.microsoft.com/office/drawing/2014/main" id="{89C18838-4D6A-4CD8-8552-D79BC76D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452307" y="5306428"/>
            <a:ext cx="640792" cy="623248"/>
            <a:chOff x="731578" y="1599665"/>
            <a:chExt cx="1489108" cy="1448339"/>
          </a:xfrm>
        </p:grpSpPr>
        <p:grpSp>
          <p:nvGrpSpPr>
            <p:cNvPr id="100" name="Group 21">
              <a:extLst>
                <a:ext uri="{FF2B5EF4-FFF2-40B4-BE49-F238E27FC236}">
                  <a16:creationId xmlns:a16="http://schemas.microsoft.com/office/drawing/2014/main" id="{B07ED5DD-1BD4-41F1-8396-8947C81AC2E0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2" name="Flowchart: Delay 23">
                <a:extLst>
                  <a:ext uri="{FF2B5EF4-FFF2-40B4-BE49-F238E27FC236}">
                    <a16:creationId xmlns:a16="http://schemas.microsoft.com/office/drawing/2014/main" id="{473EC512-DAB0-4AFB-B096-99D25FF962FE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3" name="Group 24">
                <a:extLst>
                  <a:ext uri="{FF2B5EF4-FFF2-40B4-BE49-F238E27FC236}">
                    <a16:creationId xmlns:a16="http://schemas.microsoft.com/office/drawing/2014/main" id="{137BB02C-6F8F-4EC0-AFBB-BD34F2D0BE64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04" name="Freeform: Shape 25">
                  <a:extLst>
                    <a:ext uri="{FF2B5EF4-FFF2-40B4-BE49-F238E27FC236}">
                      <a16:creationId xmlns:a16="http://schemas.microsoft.com/office/drawing/2014/main" id="{CB4268B5-6007-43C8-B1E6-E4CDA8D169D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5" name="Freeform: Shape 27">
                  <a:extLst>
                    <a:ext uri="{FF2B5EF4-FFF2-40B4-BE49-F238E27FC236}">
                      <a16:creationId xmlns:a16="http://schemas.microsoft.com/office/drawing/2014/main" id="{60941F8D-781D-4AA1-8D95-DC829FDC2891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6" name="Freeform: Shape 28">
                  <a:extLst>
                    <a:ext uri="{FF2B5EF4-FFF2-40B4-BE49-F238E27FC236}">
                      <a16:creationId xmlns:a16="http://schemas.microsoft.com/office/drawing/2014/main" id="{07A28881-7C86-4D59-B67F-409CB9A760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07" name="Freeform: Shape 29">
                  <a:extLst>
                    <a:ext uri="{FF2B5EF4-FFF2-40B4-BE49-F238E27FC236}">
                      <a16:creationId xmlns:a16="http://schemas.microsoft.com/office/drawing/2014/main" id="{2E7DB841-E8A7-47F0-AC24-5B434B5FD67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01" name="Graphic 49" descr="Employee badge">
              <a:extLst>
                <a:ext uri="{FF2B5EF4-FFF2-40B4-BE49-F238E27FC236}">
                  <a16:creationId xmlns:a16="http://schemas.microsoft.com/office/drawing/2014/main" id="{82C92227-16BF-4E61-A708-74AB9101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08" name="Graphic 51">
            <a:extLst>
              <a:ext uri="{FF2B5EF4-FFF2-40B4-BE49-F238E27FC236}">
                <a16:creationId xmlns:a16="http://schemas.microsoft.com/office/drawing/2014/main" id="{942D1CA3-4855-4EBE-B18E-BDDDF4A7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47171" y="5454386"/>
            <a:ext cx="592005" cy="592005"/>
          </a:xfrm>
          <a:prstGeom prst="rect">
            <a:avLst/>
          </a:prstGeom>
        </p:spPr>
      </p:pic>
      <p:pic>
        <p:nvPicPr>
          <p:cNvPr id="109" name="Graphic 66">
            <a:extLst>
              <a:ext uri="{FF2B5EF4-FFF2-40B4-BE49-F238E27FC236}">
                <a16:creationId xmlns:a16="http://schemas.microsoft.com/office/drawing/2014/main" id="{7175286F-2ECC-495A-9C89-8C23E64C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7163337" y="5454385"/>
            <a:ext cx="367615" cy="39499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C23788D-0328-4EE2-B90A-F12F343C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D21BB05-9E40-481C-B187-12827CD3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981" y="2785035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0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E1D2AE48-B26E-435D-B165-47417B73D64A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139300" cy="468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4.6 i 13.5 a)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7BE3F31C-1A43-4340-92E4-E4C06724E69F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9F21A8-88F8-4EB6-88C2-4CA5A1214F7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7" descr="Link">
              <a:hlinkClick r:id="rId4"/>
              <a:extLst>
                <a:ext uri="{FF2B5EF4-FFF2-40B4-BE49-F238E27FC236}">
                  <a16:creationId xmlns:a16="http://schemas.microsoft.com/office/drawing/2014/main" id="{EF3208C4-1053-485F-A3D2-E39590B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675" y="1807612"/>
            <a:ext cx="9226937" cy="58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Quan la </a:t>
            </a:r>
            <a:r>
              <a:rPr lang="ca-ES" sz="1500" b="1" dirty="0"/>
              <a:t>despesa sigui igual o superior a 15.000 € (sense IVA)</a:t>
            </a:r>
            <a:r>
              <a:rPr lang="ca-ES" sz="1500" dirty="0"/>
              <a:t> d’acord amb la Llei de contractes del sector públic, l’empresa ha d’aportar: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7738" y="3937781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Contractació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4315697" y="2637404"/>
            <a:ext cx="7496342" cy="491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Com a mínim </a:t>
            </a:r>
            <a:r>
              <a:rPr lang="ca-ES" sz="1350" b="1" dirty="0"/>
              <a:t>tres pressupostos </a:t>
            </a:r>
            <a:r>
              <a:rPr lang="ca-ES" sz="1350" dirty="0"/>
              <a:t>de diferents </a:t>
            </a:r>
            <a:r>
              <a:rPr lang="ca-ES" sz="1350" b="1" dirty="0"/>
              <a:t>proveïdors acreditats </a:t>
            </a:r>
            <a:r>
              <a:rPr lang="ca-ES" sz="1350" dirty="0"/>
              <a:t>amb anterioritat a la contractació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8255" y="2571374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38255" y="3669136"/>
            <a:ext cx="426557" cy="426557"/>
          </a:xfrm>
          <a:prstGeom prst="rect">
            <a:avLst/>
          </a:prstGeom>
        </p:spPr>
      </p:pic>
      <p:pic>
        <p:nvPicPr>
          <p:cNvPr id="32" name="Graphic 4" descr="Atenció!">
            <a:extLst>
              <a:ext uri="{FF2B5EF4-FFF2-40B4-BE49-F238E27FC236}">
                <a16:creationId xmlns:a16="http://schemas.microsoft.com/office/drawing/2014/main" id="{DB6F1D79-D5B0-436E-9EA8-BE2C7918F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98481" y="3188866"/>
            <a:ext cx="344283" cy="3442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FA67D0-E9A3-4289-AC4C-294BADDC6C1E}"/>
              </a:ext>
            </a:extLst>
          </p:cNvPr>
          <p:cNvSpPr txBox="1">
            <a:spLocks/>
          </p:cNvSpPr>
          <p:nvPr/>
        </p:nvSpPr>
        <p:spPr>
          <a:xfrm>
            <a:off x="4315698" y="3217914"/>
            <a:ext cx="3997482" cy="350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dirty="0">
                <a:solidFill>
                  <a:srgbClr val="FF0000"/>
                </a:solidFill>
              </a:rPr>
              <a:t>Excepcions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4315697" y="3740227"/>
            <a:ext cx="7496345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la </a:t>
            </a:r>
            <a:r>
              <a:rPr lang="ca-ES" sz="1200" b="1" dirty="0">
                <a:solidFill>
                  <a:srgbClr val="FF0000"/>
                </a:solidFill>
              </a:rPr>
              <a:t>contractació </a:t>
            </a:r>
            <a:r>
              <a:rPr lang="ca-ES" sz="1200" dirty="0">
                <a:solidFill>
                  <a:srgbClr val="FF0000"/>
                </a:solidFill>
              </a:rPr>
              <a:t>s’hagi realitzat </a:t>
            </a:r>
            <a:r>
              <a:rPr lang="ca-ES" sz="1200" b="1" dirty="0">
                <a:solidFill>
                  <a:srgbClr val="FF0000"/>
                </a:solidFill>
              </a:rPr>
              <a:t>anteriorment </a:t>
            </a:r>
            <a:r>
              <a:rPr lang="ca-ES" sz="1200" dirty="0">
                <a:solidFill>
                  <a:srgbClr val="FF0000"/>
                </a:solidFill>
              </a:rPr>
              <a:t>a la data de concessió de la subvenció (veure resolució d’atorgament) </a:t>
            </a:r>
            <a:r>
              <a:rPr lang="ca-ES" sz="1200" b="1" dirty="0">
                <a:solidFill>
                  <a:srgbClr val="FF0000"/>
                </a:solidFill>
              </a:rPr>
              <a:t>no s’han d’aportar tres pressupostos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964FC-1E86-4CE7-86E9-FFB131E1D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44583" y="5641445"/>
            <a:ext cx="426557" cy="42655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08CA4C3-4541-4EF5-AF13-CB9B46B44E5D}"/>
              </a:ext>
            </a:extLst>
          </p:cNvPr>
          <p:cNvSpPr txBox="1">
            <a:spLocks/>
          </p:cNvSpPr>
          <p:nvPr/>
        </p:nvSpPr>
        <p:spPr>
          <a:xfrm>
            <a:off x="4342762" y="4405761"/>
            <a:ext cx="7469277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no existeixen en el mercat </a:t>
            </a:r>
            <a:r>
              <a:rPr lang="ca-ES" sz="1200" b="1" dirty="0">
                <a:solidFill>
                  <a:srgbClr val="FF0000"/>
                </a:solidFill>
              </a:rPr>
              <a:t>suficients entitats </a:t>
            </a:r>
            <a:r>
              <a:rPr lang="ca-ES" sz="1200" dirty="0">
                <a:solidFill>
                  <a:srgbClr val="FF0000"/>
                </a:solidFill>
              </a:rPr>
              <a:t>que realitzin, presten o subministrin el servei, s’ha d’aportar un </a:t>
            </a:r>
            <a:r>
              <a:rPr lang="ca-ES" sz="1200" b="1" dirty="0">
                <a:solidFill>
                  <a:srgbClr val="FF0000"/>
                </a:solidFill>
              </a:rPr>
              <a:t>certificat</a:t>
            </a:r>
            <a:r>
              <a:rPr lang="ca-ES" sz="1200" dirty="0">
                <a:solidFill>
                  <a:srgbClr val="FF0000"/>
                </a:solidFill>
              </a:rPr>
              <a:t> d’una entitat externa especialista en la matèria que ho motivi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590AC9-FCC3-4426-82DD-49344668C8E2}"/>
              </a:ext>
            </a:extLst>
          </p:cNvPr>
          <p:cNvSpPr txBox="1">
            <a:spLocks/>
          </p:cNvSpPr>
          <p:nvPr/>
        </p:nvSpPr>
        <p:spPr>
          <a:xfrm>
            <a:off x="3918008" y="5168957"/>
            <a:ext cx="5225609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u="sng" dirty="0"/>
              <a:t>Si dels tres pressupostos no se selecciona l’oferta més avantatjosa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F8F452-14E7-4AF6-84DF-654E23F204B3}"/>
              </a:ext>
            </a:extLst>
          </p:cNvPr>
          <p:cNvSpPr txBox="1">
            <a:spLocks/>
          </p:cNvSpPr>
          <p:nvPr/>
        </p:nvSpPr>
        <p:spPr>
          <a:xfrm>
            <a:off x="4383901" y="5695457"/>
            <a:ext cx="6759710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 </a:t>
            </a:r>
            <a:r>
              <a:rPr lang="ca-ES" sz="1350" b="1" dirty="0"/>
              <a:t>memòria</a:t>
            </a:r>
            <a:r>
              <a:rPr lang="ca-ES" sz="1350" dirty="0"/>
              <a:t> on la persona representant legal de l’empresa beneficiària justifiqui la selecció</a:t>
            </a:r>
          </a:p>
        </p:txBody>
      </p:sp>
      <p:pic>
        <p:nvPicPr>
          <p:cNvPr id="25" name="Graphic 62">
            <a:extLst>
              <a:ext uri="{FF2B5EF4-FFF2-40B4-BE49-F238E27FC236}">
                <a16:creationId xmlns:a16="http://schemas.microsoft.com/office/drawing/2014/main" id="{F302E05C-AF97-448B-B5D8-7E9A9A1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55643" y="5561774"/>
            <a:ext cx="383997" cy="383997"/>
          </a:xfrm>
          <a:prstGeom prst="rect">
            <a:avLst/>
          </a:prstGeom>
        </p:spPr>
      </p:pic>
      <p:pic>
        <p:nvPicPr>
          <p:cNvPr id="30" name="Graphic 15">
            <a:extLst>
              <a:ext uri="{FF2B5EF4-FFF2-40B4-BE49-F238E27FC236}">
                <a16:creationId xmlns:a16="http://schemas.microsoft.com/office/drawing/2014/main" id="{84DE9602-9F8B-400A-BF6F-D10F28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57345" y="4400784"/>
            <a:ext cx="426557" cy="426557"/>
          </a:xfrm>
          <a:prstGeom prst="rect">
            <a:avLst/>
          </a:prstGeom>
        </p:spPr>
      </p:pic>
      <p:pic>
        <p:nvPicPr>
          <p:cNvPr id="33" name="Graphic 62">
            <a:extLst>
              <a:ext uri="{FF2B5EF4-FFF2-40B4-BE49-F238E27FC236}">
                <a16:creationId xmlns:a16="http://schemas.microsoft.com/office/drawing/2014/main" id="{2A5C2C54-FD49-4426-AAC0-69FDF25F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02754" y="4645926"/>
            <a:ext cx="383997" cy="383997"/>
          </a:xfrm>
          <a:prstGeom prst="rect">
            <a:avLst/>
          </a:prstGeom>
        </p:spPr>
      </p:pic>
      <p:pic>
        <p:nvPicPr>
          <p:cNvPr id="34" name="Graphic 62">
            <a:extLst>
              <a:ext uri="{FF2B5EF4-FFF2-40B4-BE49-F238E27FC236}">
                <a16:creationId xmlns:a16="http://schemas.microsoft.com/office/drawing/2014/main" id="{6F9DE5DD-F096-40EA-A23E-F29363D4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83453" y="2891350"/>
            <a:ext cx="383997" cy="38399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E6DF8A6E-4756-418F-932C-03872C69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63927" y="2892567"/>
            <a:ext cx="383997" cy="383997"/>
          </a:xfrm>
          <a:prstGeom prst="rect">
            <a:avLst/>
          </a:prstGeom>
        </p:spPr>
      </p:pic>
      <p:pic>
        <p:nvPicPr>
          <p:cNvPr id="36" name="Graphic 62">
            <a:extLst>
              <a:ext uri="{FF2B5EF4-FFF2-40B4-BE49-F238E27FC236}">
                <a16:creationId xmlns:a16="http://schemas.microsoft.com/office/drawing/2014/main" id="{43C98BD2-D2E7-4E2A-8552-EAC13E2A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39674" y="2893084"/>
            <a:ext cx="383997" cy="383997"/>
          </a:xfrm>
          <a:prstGeom prst="rect">
            <a:avLst/>
          </a:prstGeom>
        </p:spPr>
      </p:pic>
      <p:pic>
        <p:nvPicPr>
          <p:cNvPr id="41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10F90789-C83B-4524-8B91-BEFFF76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641445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994D30E-9DC5-4458-BC6D-F337897B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587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31DAA9C6-A03C-4C77-B501-8819209F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6"/>
            <a:ext cx="3229735" cy="447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13.5, 13.8 i 13.9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4981" y="2785035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0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676" y="1852302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7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2397" y="2543864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4117167" y="2526584"/>
            <a:ext cx="7820131" cy="761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0930" y="3168418"/>
            <a:ext cx="344283" cy="344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4148898" y="3177464"/>
            <a:ext cx="733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de finalització de l’actuació subvencionada d’acord amb la resolució d’atorgament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4120823" y="3631772"/>
            <a:ext cx="355525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endParaRPr lang="ca-ES" sz="1350" dirty="0"/>
          </a:p>
          <a:p>
            <a:r>
              <a:rPr lang="ca-ES" sz="1350" dirty="0"/>
              <a:t>Identificació de la entitat beneficiària (NIF i denominació social)</a:t>
            </a:r>
          </a:p>
          <a:p>
            <a:r>
              <a:rPr lang="ca-ES" sz="1350" dirty="0"/>
              <a:t>Concepte i referència al número de factura </a:t>
            </a:r>
          </a:p>
          <a:p>
            <a:r>
              <a:rPr lang="ca-ES" sz="1350" dirty="0"/>
              <a:t>Si el document no fa referència a les factures, acompanyar de documentació complementària</a:t>
            </a:r>
          </a:p>
          <a:p>
            <a:r>
              <a:rPr lang="ca-ES" sz="1350" dirty="0"/>
              <a:t>Si un pagament engloba a diverses factures aportar una relació de les factures amb els imports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8202518" y="3805913"/>
            <a:ext cx="3734779" cy="12476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marL="0" indent="0">
              <a:buNone/>
            </a:pPr>
            <a:r>
              <a:rPr lang="ca-ES" sz="1350" dirty="0"/>
              <a:t>Document bancari en el que consti el tipus de canvi aplicat a la data de la factura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7317" y="3855336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7531" y="3879565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FA3289F-1CD3-4085-AAE5-163849786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4952" y="4698974"/>
            <a:ext cx="283535" cy="28353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68CF32B-F7DC-4FCB-8AF2-7C15BF67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2529" y="4392909"/>
            <a:ext cx="283535" cy="283535"/>
          </a:xfrm>
          <a:prstGeom prst="rect">
            <a:avLst/>
          </a:prstGeom>
        </p:spPr>
      </p:pic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7255" y="5499417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54457" y="5229200"/>
            <a:ext cx="247288" cy="247288"/>
          </a:xfrm>
          <a:prstGeom prst="rect">
            <a:avLst/>
          </a:prstGeom>
        </p:spPr>
      </p:pic>
      <p:pic>
        <p:nvPicPr>
          <p:cNvPr id="31" name="Graphic 13">
            <a:extLst>
              <a:ext uri="{FF2B5EF4-FFF2-40B4-BE49-F238E27FC236}">
                <a16:creationId xmlns:a16="http://schemas.microsoft.com/office/drawing/2014/main" id="{8292EE1A-F1A4-4945-9B1A-43E0FFE2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23072" y="5229200"/>
            <a:ext cx="247288" cy="247288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79090" y="5229201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36042" y="5229200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06953" y="5229201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3331" y="5301208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29586" y="5229200"/>
            <a:ext cx="283574" cy="283574"/>
          </a:xfrm>
          <a:prstGeom prst="rect">
            <a:avLst/>
          </a:prstGeom>
        </p:spPr>
      </p:pic>
      <p:pic>
        <p:nvPicPr>
          <p:cNvPr id="49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632856"/>
            <a:ext cx="435961" cy="435961"/>
          </a:xfrm>
          <a:prstGeom prst="rect">
            <a:avLst/>
          </a:prstGeom>
        </p:spPr>
      </p:pic>
      <p:pic>
        <p:nvPicPr>
          <p:cNvPr id="38" name="Graphic 23">
            <a:extLst>
              <a:ext uri="{FF2B5EF4-FFF2-40B4-BE49-F238E27FC236}">
                <a16:creationId xmlns:a16="http://schemas.microsoft.com/office/drawing/2014/main" id="{6C683F66-833F-45A2-B19C-076A8100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0367" y="4053107"/>
            <a:ext cx="283535" cy="283535"/>
          </a:xfrm>
          <a:prstGeom prst="rect">
            <a:avLst/>
          </a:prstGeom>
        </p:spPr>
      </p:pic>
      <p:pic>
        <p:nvPicPr>
          <p:cNvPr id="39" name="Graphic 23">
            <a:extLst>
              <a:ext uri="{FF2B5EF4-FFF2-40B4-BE49-F238E27FC236}">
                <a16:creationId xmlns:a16="http://schemas.microsoft.com/office/drawing/2014/main" id="{FF7247B7-5CE3-418D-AF8C-62A53074B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7683" y="5078790"/>
            <a:ext cx="283535" cy="283535"/>
          </a:xfrm>
          <a:prstGeom prst="rect">
            <a:avLst/>
          </a:prstGeom>
        </p:spPr>
      </p:pic>
      <p:pic>
        <p:nvPicPr>
          <p:cNvPr id="40" name="Graphic 23">
            <a:extLst>
              <a:ext uri="{FF2B5EF4-FFF2-40B4-BE49-F238E27FC236}">
                <a16:creationId xmlns:a16="http://schemas.microsoft.com/office/drawing/2014/main" id="{C9CB220B-7CCF-4CBB-A0DC-E7D7E9F58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1144" y="4442065"/>
            <a:ext cx="283535" cy="283535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EC7F0B3-22D8-4152-9B6D-BF9E4F4F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AC402888-511D-4D0E-8DA4-E395D186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8828287" y="1277385"/>
            <a:ext cx="3048865" cy="4561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13.5, 13.8 i 13.9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F54749EB-E895-4882-9225-64721A523E74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CCA01A-D9C7-458E-BA31-3F624B24D1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5" name="Graphic 7" descr="Link">
              <a:hlinkClick r:id="rId2"/>
              <a:extLst>
                <a:ext uri="{FF2B5EF4-FFF2-40B4-BE49-F238E27FC236}">
                  <a16:creationId xmlns:a16="http://schemas.microsoft.com/office/drawing/2014/main" id="{22A12D0F-AE17-478C-918F-838AC7C8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4981" y="2785035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0134" y="2060849"/>
            <a:ext cx="0" cy="32683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7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067" y="1940986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4217326" y="1951035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</a:t>
            </a:r>
          </a:p>
          <a:p>
            <a:pPr marL="0" indent="0">
              <a:buNone/>
            </a:pPr>
            <a:r>
              <a:rPr lang="ca-ES" sz="1500" u="sng" dirty="0"/>
              <a:t>Casuística</a:t>
            </a:r>
            <a:r>
              <a:rPr lang="ca-ES" sz="1500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4156778" y="2999261"/>
            <a:ext cx="3405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Ordenant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Destinatari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Concepte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Data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71673" y="4859583"/>
            <a:ext cx="331671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del document i còpia extracte bancari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7836476" y="2415235"/>
            <a:ext cx="393799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Nom, nòmina, import i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Codi cotització,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número, import i data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amb apunt bancari amb el total de la remesa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Noms, imports individuals, data i suma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import i data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1570" y="306350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4397" y="2454469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75514" y="2334820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1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0578" y="5613574"/>
            <a:ext cx="435961" cy="435961"/>
          </a:xfrm>
          <a:prstGeom prst="rect">
            <a:avLst/>
          </a:prstGeom>
        </p:spPr>
      </p:pic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7307" y="495742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3701" y="4653712"/>
            <a:ext cx="610053" cy="610053"/>
          </a:xfrm>
          <a:prstGeom prst="rect">
            <a:avLst/>
          </a:prstGeom>
        </p:spPr>
      </p:pic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33151" y="2788913"/>
            <a:ext cx="549191" cy="54919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99B3D7D-832A-49A7-A382-22D74CF3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51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D13695A5-5536-407E-83AA-792717B0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1" y="1881733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3144" y="2512476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6" y="1289839"/>
            <a:ext cx="3080150" cy="4715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4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724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Despeses de personal</a:t>
            </a:r>
          </a:p>
        </p:txBody>
      </p:sp>
      <p:pic>
        <p:nvPicPr>
          <p:cNvPr id="127" name="Graphic 4" descr="Atenció!">
            <a:extLst>
              <a:ext uri="{FF2B5EF4-FFF2-40B4-BE49-F238E27FC236}">
                <a16:creationId xmlns:a16="http://schemas.microsoft.com/office/drawing/2014/main" id="{970C2607-C1B1-4B76-8DA2-19240FE106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021" y="4312454"/>
            <a:ext cx="344283" cy="344283"/>
          </a:xfrm>
          <a:prstGeom prst="rect">
            <a:avLst/>
          </a:prstGeom>
        </p:spPr>
      </p:pic>
      <p:sp>
        <p:nvSpPr>
          <p:cNvPr id="126" name="TextBox 2">
            <a:extLst>
              <a:ext uri="{FF2B5EF4-FFF2-40B4-BE49-F238E27FC236}">
                <a16:creationId xmlns:a16="http://schemas.microsoft.com/office/drawing/2014/main" id="{D483B298-9F3E-4922-B2C7-589C6DD802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96088" y="4676142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9114" y="2435029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4195314" y="2480298"/>
            <a:ext cx="6217565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Nòmines</a:t>
            </a:r>
            <a:endParaRPr lang="ca-ES" sz="1350" dirty="0"/>
          </a:p>
        </p:txBody>
      </p:sp>
      <p:pic>
        <p:nvPicPr>
          <p:cNvPr id="60" name="Graphic 4" descr="Atenció!">
            <a:extLst>
              <a:ext uri="{FF2B5EF4-FFF2-40B4-BE49-F238E27FC236}">
                <a16:creationId xmlns:a16="http://schemas.microsoft.com/office/drawing/2014/main" id="{39AA35EF-8AFF-481D-89A1-02D050494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0250" y="2880970"/>
            <a:ext cx="344283" cy="344283"/>
          </a:xfrm>
          <a:prstGeom prst="rect">
            <a:avLst/>
          </a:prstGeom>
        </p:spPr>
      </p:pic>
      <p:sp>
        <p:nvSpPr>
          <p:cNvPr id="58" name="TextBox 2">
            <a:extLst>
              <a:ext uri="{FF2B5EF4-FFF2-40B4-BE49-F238E27FC236}">
                <a16:creationId xmlns:a16="http://schemas.microsoft.com/office/drawing/2014/main" id="{B895D779-202A-4307-8A77-1327EFE96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22139" y="2886833"/>
            <a:ext cx="601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De tot l’any, encara que el projecte només s’executi uns mesos dins d’un any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9A84FAD-85E6-4627-8560-C4C5EECFD67D}"/>
              </a:ext>
            </a:extLst>
          </p:cNvPr>
          <p:cNvSpPr txBox="1">
            <a:spLocks/>
          </p:cNvSpPr>
          <p:nvPr/>
        </p:nvSpPr>
        <p:spPr>
          <a:xfrm>
            <a:off x="4245265" y="3457291"/>
            <a:ext cx="7366361" cy="6869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Rebut de Liquidació de Cotitzacions </a:t>
            </a:r>
            <a:r>
              <a:rPr lang="ca-ES" sz="1350" dirty="0"/>
              <a:t>(RLC) i </a:t>
            </a:r>
            <a:r>
              <a:rPr lang="ca-ES" sz="1350" b="1" dirty="0"/>
              <a:t>Relació Nominal de Treballadors </a:t>
            </a:r>
            <a:r>
              <a:rPr lang="ca-ES" sz="1350" dirty="0"/>
              <a:t>(RNT)</a:t>
            </a:r>
            <a:r>
              <a:rPr lang="ca-ES" sz="1350" b="1" dirty="0"/>
              <a:t> </a:t>
            </a:r>
            <a:r>
              <a:rPr lang="ca-ES" sz="1350" dirty="0"/>
              <a:t>validats per la Seguretat Social corresponent a les nòmines presentades</a:t>
            </a:r>
          </a:p>
        </p:txBody>
      </p:sp>
      <p:pic>
        <p:nvPicPr>
          <p:cNvPr id="105" name="Graphic 4" descr="Atenció!">
            <a:extLst>
              <a:ext uri="{FF2B5EF4-FFF2-40B4-BE49-F238E27FC236}">
                <a16:creationId xmlns:a16="http://schemas.microsoft.com/office/drawing/2014/main" id="{5CD011A2-EC25-4088-8D0E-C29E37005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8885" y="4081957"/>
            <a:ext cx="344283" cy="344283"/>
          </a:xfrm>
          <a:prstGeom prst="rect">
            <a:avLst/>
          </a:prstGeom>
        </p:spPr>
      </p:pic>
      <p:sp>
        <p:nvSpPr>
          <p:cNvPr id="104" name="TextBox 2">
            <a:extLst>
              <a:ext uri="{FF2B5EF4-FFF2-40B4-BE49-F238E27FC236}">
                <a16:creationId xmlns:a16="http://schemas.microsoft.com/office/drawing/2014/main" id="{49184606-E996-48F2-804F-FA14E6B653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3430" y="4090096"/>
            <a:ext cx="69387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El RLC haurà d’estar segellat o mecanitzat pel banc o acompanyat del justificant d’ingrés bancari</a:t>
            </a:r>
          </a:p>
          <a:p>
            <a:pPr algn="just"/>
            <a:r>
              <a:rPr lang="ca-ES" sz="1350" dirty="0">
                <a:solidFill>
                  <a:srgbClr val="FF0000"/>
                </a:solidFill>
              </a:rPr>
              <a:t>La RNT de tot l’any, encara que el projecte només s’executi uns mesos dins d’un any</a:t>
            </a:r>
          </a:p>
        </p:txBody>
      </p:sp>
      <p:pic>
        <p:nvPicPr>
          <p:cNvPr id="51" name="Graphic 26">
            <a:extLst>
              <a:ext uri="{FF2B5EF4-FFF2-40B4-BE49-F238E27FC236}">
                <a16:creationId xmlns:a16="http://schemas.microsoft.com/office/drawing/2014/main" id="{93002C0B-F838-4DD4-9025-D61A54EDF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8710" y="3437731"/>
            <a:ext cx="426557" cy="426557"/>
          </a:xfrm>
          <a:prstGeom prst="rect">
            <a:avLst/>
          </a:prstGeom>
        </p:spPr>
      </p:pic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63236" y="3674171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1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617140"/>
            <a:ext cx="435961" cy="435961"/>
          </a:xfrm>
          <a:prstGeom prst="rect">
            <a:avLst/>
          </a:prstGeom>
        </p:spPr>
      </p:pic>
      <p:pic>
        <p:nvPicPr>
          <p:cNvPr id="5" name="Gràfic 4">
            <a:extLst>
              <a:ext uri="{FF2B5EF4-FFF2-40B4-BE49-F238E27FC236}">
                <a16:creationId xmlns:a16="http://schemas.microsoft.com/office/drawing/2014/main" id="{3114D675-BCBF-453B-8F04-1C71A4A9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85967" y="2398118"/>
            <a:ext cx="382111" cy="382111"/>
          </a:xfrm>
          <a:prstGeom prst="rect">
            <a:avLst/>
          </a:prstGeom>
        </p:spPr>
      </p:pic>
      <p:pic>
        <p:nvPicPr>
          <p:cNvPr id="132" name="Graphic 15">
            <a:extLst>
              <a:ext uri="{FF2B5EF4-FFF2-40B4-BE49-F238E27FC236}">
                <a16:creationId xmlns:a16="http://schemas.microsoft.com/office/drawing/2014/main" id="{A2E133B9-6038-481E-9185-B01A9FB6E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2283" y="4932346"/>
            <a:ext cx="426557" cy="426557"/>
          </a:xfrm>
          <a:prstGeom prst="rect">
            <a:avLst/>
          </a:prstGeom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FF38B210-C9F9-40E1-96FA-47EBC89C7098}"/>
              </a:ext>
            </a:extLst>
          </p:cNvPr>
          <p:cNvSpPr txBox="1">
            <a:spLocks/>
          </p:cNvSpPr>
          <p:nvPr/>
        </p:nvSpPr>
        <p:spPr>
          <a:xfrm>
            <a:off x="4248967" y="4989124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9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134" name="Group 52">
            <a:extLst>
              <a:ext uri="{FF2B5EF4-FFF2-40B4-BE49-F238E27FC236}">
                <a16:creationId xmlns:a16="http://schemas.microsoft.com/office/drawing/2014/main" id="{26D0D893-9E42-47B7-A83E-66BE9420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4061" y="4857287"/>
            <a:ext cx="410055" cy="429057"/>
            <a:chOff x="-94408" y="2761858"/>
            <a:chExt cx="1488797" cy="1488797"/>
          </a:xfrm>
        </p:grpSpPr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id="{2EF26163-2E01-4991-B543-0CE529E6E3BB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36" name="Graphic 54" descr="Clipboard Mixed with solid fill">
              <a:extLst>
                <a:ext uri="{FF2B5EF4-FFF2-40B4-BE49-F238E27FC236}">
                  <a16:creationId xmlns:a16="http://schemas.microsoft.com/office/drawing/2014/main" id="{659E9CF6-AE9D-495D-8FDF-451E14A0B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3" name="Gràfic 32">
            <a:extLst>
              <a:ext uri="{FF2B5EF4-FFF2-40B4-BE49-F238E27FC236}">
                <a16:creationId xmlns:a16="http://schemas.microsoft.com/office/drawing/2014/main" id="{DF11A31E-D202-4E1F-8DE3-64008587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29975" y="3253774"/>
            <a:ext cx="914400" cy="914400"/>
          </a:xfrm>
          <a:prstGeom prst="rect">
            <a:avLst/>
          </a:prstGeom>
        </p:spPr>
      </p:pic>
      <p:pic>
        <p:nvPicPr>
          <p:cNvPr id="34" name="Gràfic 33">
            <a:extLst>
              <a:ext uri="{FF2B5EF4-FFF2-40B4-BE49-F238E27FC236}">
                <a16:creationId xmlns:a16="http://schemas.microsoft.com/office/drawing/2014/main" id="{60E2CDD4-FF5A-4E5D-83AB-9ABB9774F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70988" y="3435872"/>
            <a:ext cx="507831" cy="50783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B5419FC-87F8-4302-B6D3-7D5E70C3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682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31F14F05-A7DD-4C57-BA70-0FA9DF3269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738" y="1676728"/>
            <a:ext cx="8373299" cy="4690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l’</a:t>
            </a:r>
            <a:r>
              <a:rPr lang="ca-ES" sz="1500" b="1" dirty="0"/>
              <a:t>índex</a:t>
            </a:r>
          </a:p>
          <a:p>
            <a:pPr marL="0" indent="0" algn="ctr">
              <a:buNone/>
            </a:pPr>
            <a:endParaRPr lang="ca-ES" sz="15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retornarà a la pàgina d’</a:t>
            </a:r>
            <a:r>
              <a:rPr lang="ca-ES" sz="1500" b="1" dirty="0"/>
              <a:t>inici </a:t>
            </a:r>
            <a:r>
              <a:rPr lang="ca-ES" sz="1500" dirty="0"/>
              <a:t>de la </a:t>
            </a:r>
            <a:r>
              <a:rPr lang="ca-ES" sz="1500" b="1" dirty="0"/>
              <a:t>secció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407" y="214830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3038" y="3164963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87" y="5178303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E3C2460-A5A1-4F71-894E-AA926C1C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agents</a:t>
            </a:r>
            <a:r>
              <a:rPr lang="es-ES" dirty="0"/>
              <a:t> </a:t>
            </a:r>
            <a:r>
              <a:rPr lang="es-ES" dirty="0" err="1"/>
              <a:t>suport</a:t>
            </a:r>
            <a:r>
              <a:rPr lang="es-ES" dirty="0"/>
              <a:t> </a:t>
            </a:r>
            <a:r>
              <a:rPr lang="es-ES" dirty="0" err="1"/>
              <a:t>internacionaltizació</a:t>
            </a:r>
            <a:r>
              <a:rPr lang="es-ES" dirty="0"/>
              <a:t>          </a:t>
            </a:r>
            <a:r>
              <a:rPr lang="es-ES" dirty="0" err="1"/>
              <a:t>Versió</a:t>
            </a:r>
            <a:r>
              <a:rPr lang="es-ES" dirty="0"/>
              <a:t> 1, 9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8372B758-77D2-40E8-B68E-F535955D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1" y="1881733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6894" y="2564904"/>
            <a:ext cx="0" cy="273630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06565" y="1289838"/>
            <a:ext cx="30500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4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724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Despeses de personal</a:t>
            </a:r>
          </a:p>
        </p:txBody>
      </p:sp>
      <p:pic>
        <p:nvPicPr>
          <p:cNvPr id="127" name="Graphic 4" descr="Atenció!">
            <a:extLst>
              <a:ext uri="{FF2B5EF4-FFF2-40B4-BE49-F238E27FC236}">
                <a16:creationId xmlns:a16="http://schemas.microsoft.com/office/drawing/2014/main" id="{970C2607-C1B1-4B76-8DA2-19240FE106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021" y="4312454"/>
            <a:ext cx="344283" cy="344283"/>
          </a:xfrm>
          <a:prstGeom prst="rect">
            <a:avLst/>
          </a:prstGeom>
        </p:spPr>
      </p:pic>
      <p:sp>
        <p:nvSpPr>
          <p:cNvPr id="126" name="TextBox 2">
            <a:extLst>
              <a:ext uri="{FF2B5EF4-FFF2-40B4-BE49-F238E27FC236}">
                <a16:creationId xmlns:a16="http://schemas.microsoft.com/office/drawing/2014/main" id="{D483B298-9F3E-4922-B2C7-589C6DD802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96088" y="4676142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4256999" y="2619348"/>
            <a:ext cx="5889316" cy="3093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Contracte </a:t>
            </a:r>
            <a:r>
              <a:rPr lang="ca-ES" sz="1350" dirty="0"/>
              <a:t>laboral de cada persona treballadora i </a:t>
            </a:r>
            <a:r>
              <a:rPr lang="ca-ES" sz="1350" b="1" dirty="0"/>
              <a:t>conveni </a:t>
            </a:r>
            <a:r>
              <a:rPr lang="ca-ES" sz="1350" dirty="0"/>
              <a:t>col·lectiu aplicable</a:t>
            </a:r>
          </a:p>
        </p:txBody>
      </p: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6461" y="2564905"/>
            <a:ext cx="426557" cy="426557"/>
          </a:xfrm>
          <a:prstGeom prst="rect">
            <a:avLst/>
          </a:prstGeom>
        </p:spPr>
      </p:pic>
      <p:pic>
        <p:nvPicPr>
          <p:cNvPr id="97" name="Graphic 79">
            <a:hlinkClick r:id="rId12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675333"/>
            <a:ext cx="435961" cy="435961"/>
          </a:xfrm>
          <a:prstGeom prst="rect">
            <a:avLst/>
          </a:prstGeom>
        </p:spPr>
      </p:pic>
      <p:pic>
        <p:nvPicPr>
          <p:cNvPr id="10" name="Gràfic 9">
            <a:extLst>
              <a:ext uri="{FF2B5EF4-FFF2-40B4-BE49-F238E27FC236}">
                <a16:creationId xmlns:a16="http://schemas.microsoft.com/office/drawing/2014/main" id="{90998721-94EA-4E22-A12A-37212099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24392" y="2463919"/>
            <a:ext cx="404688" cy="404688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23639FC-9ECF-48D6-87FC-010EF4604D12}"/>
              </a:ext>
            </a:extLst>
          </p:cNvPr>
          <p:cNvSpPr txBox="1">
            <a:spLocks/>
          </p:cNvSpPr>
          <p:nvPr/>
        </p:nvSpPr>
        <p:spPr>
          <a:xfrm>
            <a:off x="4250297" y="3290289"/>
            <a:ext cx="7298695" cy="8224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Temporització mensual per cada any natural </a:t>
            </a:r>
            <a:r>
              <a:rPr lang="ca-ES" sz="1350" dirty="0"/>
              <a:t>de les hores imputades i les activitats realitzades pel personal. </a:t>
            </a:r>
            <a:r>
              <a:rPr lang="ca-ES" sz="1350" b="1" dirty="0"/>
              <a:t>Signat digitalment </a:t>
            </a:r>
            <a:r>
              <a:rPr lang="ca-ES" sz="1350" dirty="0"/>
              <a:t>per la persona representant legal i la persona treballadora</a:t>
            </a:r>
          </a:p>
        </p:txBody>
      </p:sp>
      <p:pic>
        <p:nvPicPr>
          <p:cNvPr id="76" name="Graphic 15">
            <a:extLst>
              <a:ext uri="{FF2B5EF4-FFF2-40B4-BE49-F238E27FC236}">
                <a16:creationId xmlns:a16="http://schemas.microsoft.com/office/drawing/2014/main" id="{401055D0-A257-46A7-B5BA-8769CA7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3742" y="3242277"/>
            <a:ext cx="426557" cy="426557"/>
          </a:xfrm>
          <a:prstGeom prst="rect">
            <a:avLst/>
          </a:prstGeom>
        </p:spPr>
      </p:pic>
      <p:pic>
        <p:nvPicPr>
          <p:cNvPr id="11" name="Gràfic 10">
            <a:extLst>
              <a:ext uri="{FF2B5EF4-FFF2-40B4-BE49-F238E27FC236}">
                <a16:creationId xmlns:a16="http://schemas.microsoft.com/office/drawing/2014/main" id="{908FDAA7-1772-401A-9950-97DC9977F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34525" y="4304290"/>
            <a:ext cx="435962" cy="43596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1FEC4C5-4F85-4515-A8ED-097AEC4E2B4B}"/>
              </a:ext>
            </a:extLst>
          </p:cNvPr>
          <p:cNvSpPr txBox="1"/>
          <p:nvPr/>
        </p:nvSpPr>
        <p:spPr>
          <a:xfrm>
            <a:off x="8080396" y="4334948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85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B367A87-F6E2-46A1-A5FC-585AC26BB386}"/>
              </a:ext>
            </a:extLst>
          </p:cNvPr>
          <p:cNvGrpSpPr>
            <a:grpSpLocks noChangeAspect="1"/>
          </p:cNvGrpSpPr>
          <p:nvPr/>
        </p:nvGrpSpPr>
        <p:grpSpPr>
          <a:xfrm>
            <a:off x="7785933" y="4312453"/>
            <a:ext cx="308142" cy="308142"/>
            <a:chOff x="9381248" y="3637015"/>
            <a:chExt cx="684000" cy="68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F4D2E3-6136-4D31-A1CC-FBCA7FFF1A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88" name="Graphic 66" descr="Link">
              <a:hlinkClick r:id="rId19"/>
              <a:extLst>
                <a:ext uri="{FF2B5EF4-FFF2-40B4-BE49-F238E27FC236}">
                  <a16:creationId xmlns:a16="http://schemas.microsoft.com/office/drawing/2014/main" id="{6D82D8BD-2800-4B1C-985E-74AF818D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89" name="Group 20">
            <a:extLst>
              <a:ext uri="{FF2B5EF4-FFF2-40B4-BE49-F238E27FC236}">
                <a16:creationId xmlns:a16="http://schemas.microsoft.com/office/drawing/2014/main" id="{3BE21E86-22D8-4C87-87AF-C5846A1F5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7077" y="4042583"/>
            <a:ext cx="640792" cy="623248"/>
            <a:chOff x="731578" y="1599665"/>
            <a:chExt cx="1489108" cy="1448339"/>
          </a:xfrm>
        </p:grpSpPr>
        <p:grpSp>
          <p:nvGrpSpPr>
            <p:cNvPr id="90" name="Group 21">
              <a:extLst>
                <a:ext uri="{FF2B5EF4-FFF2-40B4-BE49-F238E27FC236}">
                  <a16:creationId xmlns:a16="http://schemas.microsoft.com/office/drawing/2014/main" id="{9E41FD10-160C-4707-A8E0-9D6F2060F864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8" name="Flowchart: Delay 23">
                <a:extLst>
                  <a:ext uri="{FF2B5EF4-FFF2-40B4-BE49-F238E27FC236}">
                    <a16:creationId xmlns:a16="http://schemas.microsoft.com/office/drawing/2014/main" id="{2A4A7592-9417-491D-BFA2-E58D11F1F488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9" name="Group 24">
                <a:extLst>
                  <a:ext uri="{FF2B5EF4-FFF2-40B4-BE49-F238E27FC236}">
                    <a16:creationId xmlns:a16="http://schemas.microsoft.com/office/drawing/2014/main" id="{D1B3B4A8-ABCC-4F9A-93A7-942C1F2C123A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0" name="Freeform: Shape 25">
                  <a:extLst>
                    <a:ext uri="{FF2B5EF4-FFF2-40B4-BE49-F238E27FC236}">
                      <a16:creationId xmlns:a16="http://schemas.microsoft.com/office/drawing/2014/main" id="{8F57BA8E-CBA8-400E-9E4C-36491A1EDF78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1" name="Freeform: Shape 27">
                  <a:extLst>
                    <a:ext uri="{FF2B5EF4-FFF2-40B4-BE49-F238E27FC236}">
                      <a16:creationId xmlns:a16="http://schemas.microsoft.com/office/drawing/2014/main" id="{916DA877-0607-4817-BC64-1957CA3A0AA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2" name="Freeform: Shape 28">
                  <a:extLst>
                    <a:ext uri="{FF2B5EF4-FFF2-40B4-BE49-F238E27FC236}">
                      <a16:creationId xmlns:a16="http://schemas.microsoft.com/office/drawing/2014/main" id="{A7FD2A5C-4B92-4A87-B5D4-69D0BAC957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13" name="Freeform: Shape 29">
                  <a:extLst>
                    <a:ext uri="{FF2B5EF4-FFF2-40B4-BE49-F238E27FC236}">
                      <a16:creationId xmlns:a16="http://schemas.microsoft.com/office/drawing/2014/main" id="{890B50FF-C23C-4BA5-9B3B-F604B53374D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91" name="Graphic 49" descr="Employee badge">
              <a:extLst>
                <a:ext uri="{FF2B5EF4-FFF2-40B4-BE49-F238E27FC236}">
                  <a16:creationId xmlns:a16="http://schemas.microsoft.com/office/drawing/2014/main" id="{E43EFB0D-A1B7-48F9-A209-7F24BD5B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grpSp>
        <p:nvGrpSpPr>
          <p:cNvPr id="114" name="Group 140">
            <a:extLst>
              <a:ext uri="{FF2B5EF4-FFF2-40B4-BE49-F238E27FC236}">
                <a16:creationId xmlns:a16="http://schemas.microsoft.com/office/drawing/2014/main" id="{A4E617CB-4145-4004-8DD7-C3BFF68B8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40291" y="4035288"/>
            <a:ext cx="657920" cy="623967"/>
            <a:chOff x="735739" y="1599665"/>
            <a:chExt cx="1527152" cy="1448339"/>
          </a:xfrm>
        </p:grpSpPr>
        <p:grpSp>
          <p:nvGrpSpPr>
            <p:cNvPr id="115" name="Group 141">
              <a:extLst>
                <a:ext uri="{FF2B5EF4-FFF2-40B4-BE49-F238E27FC236}">
                  <a16:creationId xmlns:a16="http://schemas.microsoft.com/office/drawing/2014/main" id="{57714B33-7987-4BD9-B36F-EECA47D542AB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117" name="Flowchart: Delay 143">
                <a:extLst>
                  <a:ext uri="{FF2B5EF4-FFF2-40B4-BE49-F238E27FC236}">
                    <a16:creationId xmlns:a16="http://schemas.microsoft.com/office/drawing/2014/main" id="{FC151F4F-9661-4C09-AC89-6847876FD942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18" name="Group 144">
                <a:extLst>
                  <a:ext uri="{FF2B5EF4-FFF2-40B4-BE49-F238E27FC236}">
                    <a16:creationId xmlns:a16="http://schemas.microsoft.com/office/drawing/2014/main" id="{35571AFF-6475-45B8-9F20-A1E5D862DC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9" name="Freeform: Shape 145">
                  <a:extLst>
                    <a:ext uri="{FF2B5EF4-FFF2-40B4-BE49-F238E27FC236}">
                      <a16:creationId xmlns:a16="http://schemas.microsoft.com/office/drawing/2014/main" id="{4BE9647D-6181-409A-B742-8390D45EB34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0" name="Freeform: Shape 146">
                  <a:extLst>
                    <a:ext uri="{FF2B5EF4-FFF2-40B4-BE49-F238E27FC236}">
                      <a16:creationId xmlns:a16="http://schemas.microsoft.com/office/drawing/2014/main" id="{875EE7C1-D48F-4E48-8E45-D801BBFB3926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1" name="Freeform: Shape 147">
                  <a:extLst>
                    <a:ext uri="{FF2B5EF4-FFF2-40B4-BE49-F238E27FC236}">
                      <a16:creationId xmlns:a16="http://schemas.microsoft.com/office/drawing/2014/main" id="{C2422A8F-25FC-4DB3-9909-AFABE25C9215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2" name="Freeform: Shape 148">
                  <a:extLst>
                    <a:ext uri="{FF2B5EF4-FFF2-40B4-BE49-F238E27FC236}">
                      <a16:creationId xmlns:a16="http://schemas.microsoft.com/office/drawing/2014/main" id="{4EACBF87-AE5D-4ACA-94EA-526B86A6E19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16" name="Graphic 142" descr="Employee badge">
              <a:extLst>
                <a:ext uri="{FF2B5EF4-FFF2-40B4-BE49-F238E27FC236}">
                  <a16:creationId xmlns:a16="http://schemas.microsoft.com/office/drawing/2014/main" id="{4D310C15-96BA-4A8B-BF6B-DE5B3386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pic>
        <p:nvPicPr>
          <p:cNvPr id="123" name="Graphic 51">
            <a:extLst>
              <a:ext uri="{FF2B5EF4-FFF2-40B4-BE49-F238E27FC236}">
                <a16:creationId xmlns:a16="http://schemas.microsoft.com/office/drawing/2014/main" id="{5421B2AE-40EE-44C7-83CE-AA482892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35998" y="4197621"/>
            <a:ext cx="574575" cy="574575"/>
          </a:xfrm>
          <a:prstGeom prst="rect">
            <a:avLst/>
          </a:prstGeom>
        </p:spPr>
      </p:pic>
      <p:pic>
        <p:nvPicPr>
          <p:cNvPr id="124" name="Graphic 66">
            <a:extLst>
              <a:ext uri="{FF2B5EF4-FFF2-40B4-BE49-F238E27FC236}">
                <a16:creationId xmlns:a16="http://schemas.microsoft.com/office/drawing/2014/main" id="{E5F4EE0A-9663-4650-8BB6-341A73E6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00481" y="4193870"/>
            <a:ext cx="394994" cy="394994"/>
          </a:xfrm>
          <a:prstGeom prst="rect">
            <a:avLst/>
          </a:prstGeom>
        </p:spPr>
      </p:pic>
      <p:pic>
        <p:nvPicPr>
          <p:cNvPr id="125" name="Graphic 66">
            <a:extLst>
              <a:ext uri="{FF2B5EF4-FFF2-40B4-BE49-F238E27FC236}">
                <a16:creationId xmlns:a16="http://schemas.microsoft.com/office/drawing/2014/main" id="{C8BCD743-566A-46B2-BB0E-D2DBFC30B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flipH="1">
            <a:off x="6162084" y="4200714"/>
            <a:ext cx="367615" cy="394994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8CB67F8-C5CB-4F21-9E9B-F86EC1E8C779}"/>
              </a:ext>
            </a:extLst>
          </p:cNvPr>
          <p:cNvSpPr txBox="1">
            <a:spLocks/>
          </p:cNvSpPr>
          <p:nvPr/>
        </p:nvSpPr>
        <p:spPr>
          <a:xfrm>
            <a:off x="4343029" y="4915448"/>
            <a:ext cx="6452228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Model d’Excel disponible de càlcul de despeses de personal</a:t>
            </a:r>
            <a:r>
              <a:rPr lang="ca-ES" sz="1350" dirty="0"/>
              <a:t>. </a:t>
            </a:r>
            <a:r>
              <a:rPr lang="ca-ES" sz="1350" dirty="0">
                <a:hlinkClick r:id="rId26" action="ppaction://hlinksldjump"/>
              </a:rPr>
              <a:t>Veure secció específica</a:t>
            </a:r>
            <a:endParaRPr lang="ca-ES" sz="1350" dirty="0"/>
          </a:p>
        </p:txBody>
      </p:sp>
      <p:pic>
        <p:nvPicPr>
          <p:cNvPr id="67" name="Graphic 11">
            <a:extLst>
              <a:ext uri="{FF2B5EF4-FFF2-40B4-BE49-F238E27FC236}">
                <a16:creationId xmlns:a16="http://schemas.microsoft.com/office/drawing/2014/main" id="{AB8550ED-69B4-4AD7-849E-748E987E3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8993" y="4864112"/>
            <a:ext cx="426557" cy="426557"/>
          </a:xfrm>
          <a:prstGeom prst="rect">
            <a:avLst/>
          </a:prstGeom>
        </p:spPr>
      </p:pic>
      <p:pic>
        <p:nvPicPr>
          <p:cNvPr id="70" name="Graphic 49">
            <a:extLst>
              <a:ext uri="{FF2B5EF4-FFF2-40B4-BE49-F238E27FC236}">
                <a16:creationId xmlns:a16="http://schemas.microsoft.com/office/drawing/2014/main" id="{C18D6144-5EBA-4EAF-9074-8E2CDD905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flipH="1">
            <a:off x="4819431" y="5313072"/>
            <a:ext cx="435786" cy="435786"/>
          </a:xfrm>
          <a:prstGeom prst="rect">
            <a:avLst/>
          </a:prstGeom>
        </p:spPr>
      </p:pic>
      <p:sp>
        <p:nvSpPr>
          <p:cNvPr id="72" name="Rectangle: Rounded Corners 52">
            <a:extLst>
              <a:ext uri="{FF2B5EF4-FFF2-40B4-BE49-F238E27FC236}">
                <a16:creationId xmlns:a16="http://schemas.microsoft.com/office/drawing/2014/main" id="{E3B69BA4-CDAE-47E7-9768-D234E291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337" y="5250048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98" name="TextBox 79">
            <a:extLst>
              <a:ext uri="{FF2B5EF4-FFF2-40B4-BE49-F238E27FC236}">
                <a16:creationId xmlns:a16="http://schemas.microsoft.com/office/drawing/2014/main" id="{459FA907-D633-402E-93EA-9172279480DF}"/>
              </a:ext>
            </a:extLst>
          </p:cNvPr>
          <p:cNvSpPr txBox="1"/>
          <p:nvPr/>
        </p:nvSpPr>
        <p:spPr>
          <a:xfrm>
            <a:off x="5886853" y="539160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94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468C699E-A106-4FDC-A8BE-F0FAB0DD168B}"/>
              </a:ext>
            </a:extLst>
          </p:cNvPr>
          <p:cNvGrpSpPr>
            <a:grpSpLocks noChangeAspect="1"/>
          </p:cNvGrpSpPr>
          <p:nvPr/>
        </p:nvGrpSpPr>
        <p:grpSpPr>
          <a:xfrm>
            <a:off x="5611024" y="5367191"/>
            <a:ext cx="308142" cy="308142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6509F87-623F-4DF3-9B03-5F20D70D3B0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96" name="Graphic 66" descr="Link">
              <a:hlinkClick r:id="rId29"/>
              <a:extLst>
                <a:ext uri="{FF2B5EF4-FFF2-40B4-BE49-F238E27FC236}">
                  <a16:creationId xmlns:a16="http://schemas.microsoft.com/office/drawing/2014/main" id="{1B47029F-4B39-4CBE-803E-3DC990CA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55" name="Gràfic 54">
            <a:extLst>
              <a:ext uri="{FF2B5EF4-FFF2-40B4-BE49-F238E27FC236}">
                <a16:creationId xmlns:a16="http://schemas.microsoft.com/office/drawing/2014/main" id="{7851DD60-B839-4DD1-B3B0-EC27F421E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29975" y="3253774"/>
            <a:ext cx="914400" cy="914400"/>
          </a:xfrm>
          <a:prstGeom prst="rect">
            <a:avLst/>
          </a:prstGeom>
        </p:spPr>
      </p:pic>
      <p:pic>
        <p:nvPicPr>
          <p:cNvPr id="58" name="Gràfic 57">
            <a:extLst>
              <a:ext uri="{FF2B5EF4-FFF2-40B4-BE49-F238E27FC236}">
                <a16:creationId xmlns:a16="http://schemas.microsoft.com/office/drawing/2014/main" id="{F3EE2C8A-288E-4897-AFAB-B7415A464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70988" y="3435872"/>
            <a:ext cx="507831" cy="50783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0E3EEFCF-A08D-4737-9DE9-5AE69B16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905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94F7F37C-7899-4D83-8ECD-CFEE837B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1" y="1881733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5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8719088" y="1289838"/>
            <a:ext cx="315806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8340984" y="1296558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1724177" y="1751693"/>
            <a:ext cx="202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Col·laboracions externes i altres despeses</a:t>
            </a:r>
          </a:p>
        </p:txBody>
      </p:sp>
      <p:pic>
        <p:nvPicPr>
          <p:cNvPr id="35" name="Graphic 4" descr="Atenció!">
            <a:extLst>
              <a:ext uri="{FF2B5EF4-FFF2-40B4-BE49-F238E27FC236}">
                <a16:creationId xmlns:a16="http://schemas.microsoft.com/office/drawing/2014/main" id="{E28EE811-B091-4427-8CD3-A9233395BC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021" y="4312454"/>
            <a:ext cx="344283" cy="344283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DC950702-E342-4B9F-B3CF-C1AADCF1ED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96088" y="4676142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6552" y="2364817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4295825" y="2419931"/>
            <a:ext cx="7478641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electròniques o escanejades de tot el període subvencionat </a:t>
            </a:r>
            <a:r>
              <a:rPr lang="ca-ES" sz="1350" dirty="0"/>
              <a:t>en el format que estableix el Reial Decret 1619/2012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4975458" y="3032568"/>
            <a:ext cx="37064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4868162" y="3004012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12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1098" y="3514086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4291496" y="3591455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3" action="ppaction://hlinksldjump"/>
              </a:rPr>
              <a:t>Veure secció específica</a:t>
            </a:r>
            <a:endParaRPr lang="ca-ES" sz="1350" b="1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4296245" y="4266237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tres pressupostos </a:t>
            </a:r>
            <a:r>
              <a:rPr lang="ca-ES" sz="1350" dirty="0"/>
              <a:t>de diferents proveïdors.</a:t>
            </a:r>
            <a:r>
              <a:rPr lang="ca-ES" sz="1350" b="1" dirty="0"/>
              <a:t> </a:t>
            </a:r>
            <a:r>
              <a:rPr lang="ca-ES" sz="1350" dirty="0">
                <a:hlinkClick r:id="rId14" action="ppaction://hlinksldjump"/>
              </a:rPr>
              <a:t>Veure secció específica</a:t>
            </a: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4278524" y="4900505"/>
            <a:ext cx="7478641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15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38448" y="4252359"/>
            <a:ext cx="426557" cy="426557"/>
          </a:xfrm>
          <a:prstGeom prst="rect">
            <a:avLst/>
          </a:prstGeom>
        </p:spPr>
      </p:pic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30036" y="3459155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127335" y="5162458"/>
            <a:ext cx="397416" cy="397416"/>
          </a:xfrm>
          <a:prstGeom prst="rect">
            <a:avLst/>
          </a:prstGeom>
        </p:spPr>
      </p:pic>
      <p:pic>
        <p:nvPicPr>
          <p:cNvPr id="97" name="Graphic 79">
            <a:hlinkClick r:id="rId20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5572348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B656394E-DE34-48FF-9FD0-FBAA46CB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61677" y="2655317"/>
            <a:ext cx="348695" cy="348695"/>
          </a:xfrm>
          <a:prstGeom prst="rect">
            <a:avLst/>
          </a:prstGeom>
        </p:spPr>
      </p:pic>
      <p:pic>
        <p:nvPicPr>
          <p:cNvPr id="45" name="Graphic 26">
            <a:extLst>
              <a:ext uri="{FF2B5EF4-FFF2-40B4-BE49-F238E27FC236}">
                <a16:creationId xmlns:a16="http://schemas.microsoft.com/office/drawing/2014/main" id="{E2BAF9B0-B398-419A-961C-32F35CD9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51969" y="4919028"/>
            <a:ext cx="426557" cy="426557"/>
          </a:xfrm>
          <a:prstGeom prst="rect">
            <a:avLst/>
          </a:prstGeom>
        </p:spPr>
      </p:pic>
      <p:pic>
        <p:nvPicPr>
          <p:cNvPr id="49" name="Gràfic 48">
            <a:extLst>
              <a:ext uri="{FF2B5EF4-FFF2-40B4-BE49-F238E27FC236}">
                <a16:creationId xmlns:a16="http://schemas.microsoft.com/office/drawing/2014/main" id="{7B305D58-AF6A-4983-976E-FD9A2B4C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195972" y="4188165"/>
            <a:ext cx="348695" cy="348695"/>
          </a:xfrm>
          <a:prstGeom prst="rect">
            <a:avLst/>
          </a:prstGeom>
        </p:spPr>
      </p:pic>
      <p:pic>
        <p:nvPicPr>
          <p:cNvPr id="51" name="Gràfic 50">
            <a:extLst>
              <a:ext uri="{FF2B5EF4-FFF2-40B4-BE49-F238E27FC236}">
                <a16:creationId xmlns:a16="http://schemas.microsoft.com/office/drawing/2014/main" id="{5A76C11B-7B60-4D48-A0F4-8201A75AD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944374" y="4187803"/>
            <a:ext cx="348695" cy="348695"/>
          </a:xfrm>
          <a:prstGeom prst="rect">
            <a:avLst/>
          </a:prstGeom>
        </p:spPr>
      </p:pic>
      <p:pic>
        <p:nvPicPr>
          <p:cNvPr id="52" name="Gràfic 51">
            <a:extLst>
              <a:ext uri="{FF2B5EF4-FFF2-40B4-BE49-F238E27FC236}">
                <a16:creationId xmlns:a16="http://schemas.microsoft.com/office/drawing/2014/main" id="{00D5F849-BB06-4AD8-9013-916AE5F8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03186" y="4185565"/>
            <a:ext cx="348695" cy="348695"/>
          </a:xfrm>
          <a:prstGeom prst="rect">
            <a:avLst/>
          </a:prstGeom>
        </p:spPr>
      </p:pic>
      <p:pic>
        <p:nvPicPr>
          <p:cNvPr id="37" name="Gràfic 36">
            <a:extLst>
              <a:ext uri="{FF2B5EF4-FFF2-40B4-BE49-F238E27FC236}">
                <a16:creationId xmlns:a16="http://schemas.microsoft.com/office/drawing/2014/main" id="{8D8D0B60-CD02-4600-9F42-8F101D810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87601" y="3397977"/>
            <a:ext cx="682429" cy="682429"/>
          </a:xfrm>
          <a:prstGeom prst="rect">
            <a:avLst/>
          </a:prstGeom>
        </p:spPr>
      </p:pic>
      <p:pic>
        <p:nvPicPr>
          <p:cNvPr id="38" name="Gràfic 37">
            <a:extLst>
              <a:ext uri="{FF2B5EF4-FFF2-40B4-BE49-F238E27FC236}">
                <a16:creationId xmlns:a16="http://schemas.microsoft.com/office/drawing/2014/main" id="{E34F0291-6332-485C-A7E7-17D0E39EA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79987" y="3401776"/>
            <a:ext cx="554645" cy="554645"/>
          </a:xfrm>
          <a:prstGeom prst="rect">
            <a:avLst/>
          </a:prstGeom>
        </p:spPr>
      </p:pic>
      <p:pic>
        <p:nvPicPr>
          <p:cNvPr id="39" name="Gràfic 38">
            <a:extLst>
              <a:ext uri="{FF2B5EF4-FFF2-40B4-BE49-F238E27FC236}">
                <a16:creationId xmlns:a16="http://schemas.microsoft.com/office/drawing/2014/main" id="{1886E6F8-7E96-448D-853C-51A081AAC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109759" y="3439969"/>
            <a:ext cx="539670" cy="539670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FA46ED65-C235-4676-9BF8-F5D6AA20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F3523A3-6982-46D5-876D-A60F47F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1" y="1881733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92746" y="1436407"/>
            <a:ext cx="53625" cy="445192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Graphic 79">
            <a:hlinkClick r:id="rId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7" y="5617140"/>
            <a:ext cx="435961" cy="43596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1724177" y="1751693"/>
            <a:ext cx="2022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Col·laboracions externes i altres despeses</a:t>
            </a:r>
          </a:p>
        </p:txBody>
      </p:sp>
      <p:pic>
        <p:nvPicPr>
          <p:cNvPr id="20" name="Graphic 4" descr="Atenció!">
            <a:extLst>
              <a:ext uri="{FF2B5EF4-FFF2-40B4-BE49-F238E27FC236}">
                <a16:creationId xmlns:a16="http://schemas.microsoft.com/office/drawing/2014/main" id="{805A5E06-27CB-478B-AA7E-D865B460DB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8021" y="4312454"/>
            <a:ext cx="344283" cy="344283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A5AB8DD2-04E6-41A1-AFCD-A8175A7C6B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96088" y="4676142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6552" y="2364817"/>
            <a:ext cx="426557" cy="42655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4A261CA-51F7-4B3C-87FC-C8493191EB3E}"/>
              </a:ext>
            </a:extLst>
          </p:cNvPr>
          <p:cNvSpPr txBox="1">
            <a:spLocks/>
          </p:cNvSpPr>
          <p:nvPr/>
        </p:nvSpPr>
        <p:spPr>
          <a:xfrm>
            <a:off x="4304485" y="1417638"/>
            <a:ext cx="6266170" cy="96725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emeses per empresaris o professionals</a:t>
            </a:r>
          </a:p>
          <a:p>
            <a:pPr algn="just"/>
            <a:r>
              <a:rPr lang="ca-ES" sz="1350" dirty="0"/>
              <a:t>Currículum</a:t>
            </a:r>
          </a:p>
          <a:p>
            <a:pPr algn="just"/>
            <a:r>
              <a:rPr lang="ca-ES" sz="1350" dirty="0"/>
              <a:t>Si hi ha retenció d’IRPF, Models 111 i 190</a:t>
            </a:r>
          </a:p>
          <a:p>
            <a:pPr algn="just">
              <a:buFontTx/>
              <a:buChar char="-"/>
            </a:pP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4318458" y="2403661"/>
            <a:ext cx="7282834" cy="370864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Documents probatoris de les activitats</a:t>
            </a:r>
          </a:p>
          <a:p>
            <a:pPr marL="0" indent="0" algn="just">
              <a:buNone/>
            </a:pPr>
            <a:r>
              <a:rPr lang="ca-ES" sz="1350" u="sng" dirty="0"/>
              <a:t>Estudis, plans, assessoraments diversos i enquestes</a:t>
            </a:r>
            <a:endParaRPr lang="ca-ES" sz="1350" u="sng" dirty="0">
              <a:sym typeface="Wingdings" panose="05000000000000000000" pitchFamily="2" charset="2"/>
            </a:endParaRP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Còpia del document resultant (si no hi ha un document cal aportar actes de reunions o documents probatoris)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Informe del proveïdor extern on es desglossin les activitats, les hores dedicades a cada activitat i el cost/hora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Celebració de jornades i accions de difusió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Memòria explicativa de les jornades, relació d’empreses participants i material demostratiu de la celebració com fulletons o fotografies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Formació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Rebuda: Programa del curs i certificat d’assistència</a:t>
            </a:r>
          </a:p>
          <a:p>
            <a:pPr algn="just"/>
            <a:r>
              <a:rPr lang="ca-ES" sz="1350" dirty="0"/>
              <a:t>Organitzada: Programa del curs i llistat d’assistència signat</a:t>
            </a:r>
          </a:p>
          <a:p>
            <a:pPr marL="0" indent="0">
              <a:buNone/>
            </a:pPr>
            <a:endParaRPr lang="ca-ES" sz="1350" dirty="0"/>
          </a:p>
        </p:txBody>
      </p:sp>
      <p:grpSp>
        <p:nvGrpSpPr>
          <p:cNvPr id="34" name="Graphic 5">
            <a:extLst>
              <a:ext uri="{FF2B5EF4-FFF2-40B4-BE49-F238E27FC236}">
                <a16:creationId xmlns:a16="http://schemas.microsoft.com/office/drawing/2014/main" id="{5946FE59-34D2-401D-8360-8DDE1D85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2990" y="2576839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5" name="Freeform: Shape 49">
              <a:extLst>
                <a:ext uri="{FF2B5EF4-FFF2-40B4-BE49-F238E27FC236}">
                  <a16:creationId xmlns:a16="http://schemas.microsoft.com/office/drawing/2014/main" id="{57DB76A4-C282-4F13-AA96-4AEC9CEEDA7D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6" name="Freeform: Shape 50">
              <a:extLst>
                <a:ext uri="{FF2B5EF4-FFF2-40B4-BE49-F238E27FC236}">
                  <a16:creationId xmlns:a16="http://schemas.microsoft.com/office/drawing/2014/main" id="{4BDA5DD8-C6C9-4B99-95C1-630C6F8DCD7A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22" name="Gràfic 21">
            <a:extLst>
              <a:ext uri="{FF2B5EF4-FFF2-40B4-BE49-F238E27FC236}">
                <a16:creationId xmlns:a16="http://schemas.microsoft.com/office/drawing/2014/main" id="{9D80BAE3-78EB-4948-A5DD-C0BFADAE3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87601" y="3397977"/>
            <a:ext cx="682429" cy="682429"/>
          </a:xfrm>
          <a:prstGeom prst="rect">
            <a:avLst/>
          </a:prstGeom>
        </p:spPr>
      </p:pic>
      <p:pic>
        <p:nvPicPr>
          <p:cNvPr id="23" name="Gràfic 22">
            <a:extLst>
              <a:ext uri="{FF2B5EF4-FFF2-40B4-BE49-F238E27FC236}">
                <a16:creationId xmlns:a16="http://schemas.microsoft.com/office/drawing/2014/main" id="{48077BB3-EF43-473B-A367-288F71770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79987" y="3401776"/>
            <a:ext cx="554645" cy="554645"/>
          </a:xfrm>
          <a:prstGeom prst="rect">
            <a:avLst/>
          </a:prstGeom>
        </p:spPr>
      </p:pic>
      <p:pic>
        <p:nvPicPr>
          <p:cNvPr id="24" name="Gràfic 23">
            <a:extLst>
              <a:ext uri="{FF2B5EF4-FFF2-40B4-BE49-F238E27FC236}">
                <a16:creationId xmlns:a16="http://schemas.microsoft.com/office/drawing/2014/main" id="{1AAFC8F0-8ED7-4DE1-A1A3-AE3A12CC7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09759" y="3439969"/>
            <a:ext cx="539670" cy="539670"/>
          </a:xfrm>
          <a:prstGeom prst="rect">
            <a:avLst/>
          </a:prstGeom>
        </p:spPr>
      </p:pic>
      <p:pic>
        <p:nvPicPr>
          <p:cNvPr id="27" name="Graphic 11">
            <a:extLst>
              <a:ext uri="{FF2B5EF4-FFF2-40B4-BE49-F238E27FC236}">
                <a16:creationId xmlns:a16="http://schemas.microsoft.com/office/drawing/2014/main" id="{779090C3-5EA1-4ECC-B338-73ECD87B2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99366" y="1436407"/>
            <a:ext cx="426557" cy="426557"/>
          </a:xfrm>
          <a:prstGeom prst="rect">
            <a:avLst/>
          </a:prstGeom>
        </p:spPr>
      </p:pic>
      <p:pic>
        <p:nvPicPr>
          <p:cNvPr id="26" name="Gràfic 25">
            <a:extLst>
              <a:ext uri="{FF2B5EF4-FFF2-40B4-BE49-F238E27FC236}">
                <a16:creationId xmlns:a16="http://schemas.microsoft.com/office/drawing/2014/main" id="{5DF29D1C-5824-493C-A279-60615991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42990" y="4901990"/>
            <a:ext cx="554645" cy="554645"/>
          </a:xfrm>
          <a:prstGeom prst="rect">
            <a:avLst/>
          </a:prstGeom>
        </p:spPr>
      </p:pic>
      <p:pic>
        <p:nvPicPr>
          <p:cNvPr id="3" name="Gràfic 2">
            <a:extLst>
              <a:ext uri="{FF2B5EF4-FFF2-40B4-BE49-F238E27FC236}">
                <a16:creationId xmlns:a16="http://schemas.microsoft.com/office/drawing/2014/main" id="{7BBDC48C-ACFE-4F00-AE97-71A189294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87854" y="3979639"/>
            <a:ext cx="571142" cy="571142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9FF97EC-3EF9-4117-94FB-BB5C6E89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152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E8D0066-3918-46CD-8558-E9204065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5" name="Rectangle: Rounded Corners 129">
            <a:extLst>
              <a:ext uri="{FF2B5EF4-FFF2-40B4-BE49-F238E27FC236}">
                <a16:creationId xmlns:a16="http://schemas.microsoft.com/office/drawing/2014/main" id="{5D0E95FD-E808-4ECC-9E59-DF7BBF37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2633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03C9A590-EFA1-4FF1-AAC3-FFF48A3D1856}"/>
              </a:ext>
            </a:extLst>
          </p:cNvPr>
          <p:cNvSpPr txBox="1"/>
          <p:nvPr/>
        </p:nvSpPr>
        <p:spPr>
          <a:xfrm>
            <a:off x="4137679" y="3181290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DE PERSONAL</a:t>
            </a:r>
          </a:p>
        </p:txBody>
      </p:sp>
      <p:sp>
        <p:nvSpPr>
          <p:cNvPr id="38" name="Rectangle: Rounded Corners 129">
            <a:extLst>
              <a:ext uri="{FF2B5EF4-FFF2-40B4-BE49-F238E27FC236}">
                <a16:creationId xmlns:a16="http://schemas.microsoft.com/office/drawing/2014/main" id="{9C480CC8-7946-4B38-8B23-FE8608C9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2134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D45B5280-2040-4822-BCCB-4DE2918CD87F}"/>
              </a:ext>
            </a:extLst>
          </p:cNvPr>
          <p:cNvSpPr txBox="1"/>
          <p:nvPr/>
        </p:nvSpPr>
        <p:spPr>
          <a:xfrm>
            <a:off x="7002042" y="2995106"/>
            <a:ext cx="17427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COL·LABORACIONS EXTERNES I ALTRES DESPESES</a:t>
            </a:r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665" y="4037124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3578917" y="4054070"/>
            <a:ext cx="59949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tota la documentació justificativa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>
            <a:extLst>
              <a:ext uri="{FF2B5EF4-FFF2-40B4-BE49-F238E27FC236}">
                <a16:creationId xmlns:a16="http://schemas.microsoft.com/office/drawing/2014/main" id="{CC01DB7F-2E51-4FE2-8860-8A9A2B46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8649" y="4960330"/>
            <a:ext cx="507832" cy="507832"/>
          </a:xfrm>
          <a:prstGeom prst="rect">
            <a:avLst/>
          </a:prstGeom>
        </p:spPr>
      </p:pic>
      <p:grpSp>
        <p:nvGrpSpPr>
          <p:cNvPr id="65" name="Group 52">
            <a:extLst>
              <a:ext uri="{FF2B5EF4-FFF2-40B4-BE49-F238E27FC236}">
                <a16:creationId xmlns:a16="http://schemas.microsoft.com/office/drawing/2014/main" id="{2D972C9F-4C97-4E79-A41F-74C8F5EA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4499" y="4925417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>
            <a:extLst>
              <a:ext uri="{FF2B5EF4-FFF2-40B4-BE49-F238E27FC236}">
                <a16:creationId xmlns:a16="http://schemas.microsoft.com/office/drawing/2014/main" id="{92161975-C00B-4575-A946-FA285D4F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8588" y="500834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>
            <a:extLst>
              <a:ext uri="{FF2B5EF4-FFF2-40B4-BE49-F238E27FC236}">
                <a16:creationId xmlns:a16="http://schemas.microsoft.com/office/drawing/2014/main" id="{77E29333-FC84-40E6-9F4D-772D98F8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3324" y="4960330"/>
            <a:ext cx="507832" cy="507832"/>
          </a:xfrm>
          <a:prstGeom prst="rect">
            <a:avLst/>
          </a:prstGeom>
        </p:spPr>
      </p:pic>
      <p:pic>
        <p:nvPicPr>
          <p:cNvPr id="56" name="Graphic 65">
            <a:extLst>
              <a:ext uri="{FF2B5EF4-FFF2-40B4-BE49-F238E27FC236}">
                <a16:creationId xmlns:a16="http://schemas.microsoft.com/office/drawing/2014/main" id="{CE42F361-550A-4218-AA6E-6FDC2D4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4668" y="4955652"/>
            <a:ext cx="517867" cy="517867"/>
          </a:xfrm>
          <a:prstGeom prst="rect">
            <a:avLst/>
          </a:prstGeom>
        </p:spPr>
      </p:pic>
      <p:pic>
        <p:nvPicPr>
          <p:cNvPr id="74" name="Graphic 62">
            <a:extLst>
              <a:ext uri="{FF2B5EF4-FFF2-40B4-BE49-F238E27FC236}">
                <a16:creationId xmlns:a16="http://schemas.microsoft.com/office/drawing/2014/main" id="{2EA919BF-CDBD-4F6E-95AC-8012ABA0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52950" y="5138796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216" y="5138795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2418" y="5103115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97" name="Graphic 79">
            <a:hlinkClick r:id="rId1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591753"/>
            <a:ext cx="435961" cy="435961"/>
          </a:xfrm>
          <a:prstGeom prst="rect">
            <a:avLst/>
          </a:prstGeom>
        </p:spPr>
      </p:pic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50140" y="4634740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9883" y="4751053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57" name="Graphic 49">
            <a:extLst>
              <a:ext uri="{FF2B5EF4-FFF2-40B4-BE49-F238E27FC236}">
                <a16:creationId xmlns:a16="http://schemas.microsoft.com/office/drawing/2014/main" id="{312289D3-49D9-4278-87D5-96BE599C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37786" y="4955652"/>
            <a:ext cx="503805" cy="503805"/>
          </a:xfrm>
          <a:prstGeom prst="rect">
            <a:avLst/>
          </a:prstGeom>
        </p:spPr>
      </p:pic>
      <p:sp>
        <p:nvSpPr>
          <p:cNvPr id="58" name="Rectangle: Rounded Corners 52">
            <a:extLst>
              <a:ext uri="{FF2B5EF4-FFF2-40B4-BE49-F238E27FC236}">
                <a16:creationId xmlns:a16="http://schemas.microsoft.com/office/drawing/2014/main" id="{698D8A8A-4595-479F-95DF-C9CF46AD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8716" y="4938970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40" name="Gràfic 39">
            <a:extLst>
              <a:ext uri="{FF2B5EF4-FFF2-40B4-BE49-F238E27FC236}">
                <a16:creationId xmlns:a16="http://schemas.microsoft.com/office/drawing/2014/main" id="{7095975C-F33D-4FF1-B5DB-A517DC18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85178" y="2232606"/>
            <a:ext cx="621329" cy="621329"/>
          </a:xfrm>
          <a:prstGeom prst="rect">
            <a:avLst/>
          </a:prstGeom>
        </p:spPr>
      </p:pic>
      <p:pic>
        <p:nvPicPr>
          <p:cNvPr id="41" name="Gràfic 40">
            <a:extLst>
              <a:ext uri="{FF2B5EF4-FFF2-40B4-BE49-F238E27FC236}">
                <a16:creationId xmlns:a16="http://schemas.microsoft.com/office/drawing/2014/main" id="{E2982B63-E599-4586-9695-AA7795E6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8924" y="2315346"/>
            <a:ext cx="914400" cy="914400"/>
          </a:xfrm>
          <a:prstGeom prst="rect">
            <a:avLst/>
          </a:prstGeom>
        </p:spPr>
      </p:pic>
      <p:pic>
        <p:nvPicPr>
          <p:cNvPr id="42" name="Gràfic 41">
            <a:extLst>
              <a:ext uri="{FF2B5EF4-FFF2-40B4-BE49-F238E27FC236}">
                <a16:creationId xmlns:a16="http://schemas.microsoft.com/office/drawing/2014/main" id="{DF0C325D-5101-48CF-8404-B252F4D95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1847" y="2502019"/>
            <a:ext cx="507831" cy="507831"/>
          </a:xfrm>
          <a:prstGeom prst="rect">
            <a:avLst/>
          </a:prstGeom>
        </p:spPr>
      </p:pic>
      <p:pic>
        <p:nvPicPr>
          <p:cNvPr id="44" name="Gràfic 43">
            <a:extLst>
              <a:ext uri="{FF2B5EF4-FFF2-40B4-BE49-F238E27FC236}">
                <a16:creationId xmlns:a16="http://schemas.microsoft.com/office/drawing/2014/main" id="{7B16BF71-C222-40A1-9F56-8C32921E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644235" y="2270098"/>
            <a:ext cx="546344" cy="546344"/>
          </a:xfrm>
          <a:prstGeom prst="rect">
            <a:avLst/>
          </a:prstGeom>
        </p:spPr>
      </p:pic>
      <p:pic>
        <p:nvPicPr>
          <p:cNvPr id="45" name="Gràfic 44">
            <a:extLst>
              <a:ext uri="{FF2B5EF4-FFF2-40B4-BE49-F238E27FC236}">
                <a16:creationId xmlns:a16="http://schemas.microsoft.com/office/drawing/2014/main" id="{C335340C-0E3B-4B22-AAF0-B7D7FF6A7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097172" y="2291616"/>
            <a:ext cx="546344" cy="54634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0A89720-5D7A-46E3-B046-716046C0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0830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33" y="2726583"/>
            <a:ext cx="5044273" cy="8753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Justificació - Presentació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76765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622111"/>
            <a:ext cx="435961" cy="43596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DD67D3FC-2343-4513-9839-FAB56B393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" y="1480865"/>
            <a:ext cx="7059010" cy="3896269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1D6D840-2B76-43FF-B24D-A33E06C7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95A6E29-18DE-409F-88C3-1F4E1DE9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1938646" y="228473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2294209" y="2284738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2482561" y="2702489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1963677" y="3567756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2319239" y="3585475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0887" y="2762435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8890324" y="3532310"/>
            <a:ext cx="2625087" cy="41078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8469888" y="3556390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2627282" y="4095658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/>
              <a:t>Accedir al formulari, en format html, de justificació en línia</a:t>
            </a:r>
            <a:endParaRPr lang="ca-ES" sz="135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4209" y="5006945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2662024" y="4474429"/>
            <a:ext cx="8572033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5918" y="4135412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5929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EC4D9F2-91A6-49AC-A5FA-259BB1C4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31F3FEF-C5D6-40AE-9E58-5D394527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0C077615-624A-46F6-BF86-677A03955552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8896686" y="1421424"/>
            <a:ext cx="263882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4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9380" y="2462447"/>
            <a:ext cx="9216128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29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pic>
        <p:nvPicPr>
          <p:cNvPr id="4" name="Imatge 3" descr="Captura de pantalla d'identificació de tràmit i recuperació de dades">
            <a:extLst>
              <a:ext uri="{FF2B5EF4-FFF2-40B4-BE49-F238E27FC236}">
                <a16:creationId xmlns:a16="http://schemas.microsoft.com/office/drawing/2014/main" id="{A261F2AE-5C28-4F9D-BDA1-F2F55E667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5" y="2984744"/>
            <a:ext cx="7503668" cy="3107755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036F1B8-122D-424B-B6BE-2E3BD9D7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53B66B6-D6B6-4DCD-9F5D-658E9D7A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50816A4-266D-4503-B35C-3DF503126C5B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FAFBAD-7218-41AB-BD16-97291A4D5D62}"/>
              </a:ext>
            </a:extLst>
          </p:cNvPr>
          <p:cNvSpPr txBox="1">
            <a:spLocks/>
          </p:cNvSpPr>
          <p:nvPr/>
        </p:nvSpPr>
        <p:spPr>
          <a:xfrm>
            <a:off x="8881162" y="1503709"/>
            <a:ext cx="2709160" cy="4411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9" name="Group 5" descr="Enllaç cap a la justificació en línia">
            <a:extLst>
              <a:ext uri="{FF2B5EF4-FFF2-40B4-BE49-F238E27FC236}">
                <a16:creationId xmlns:a16="http://schemas.microsoft.com/office/drawing/2014/main" id="{C33AB862-B00E-43AD-9365-2E7CEA3121A6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700649-76DF-4557-BE47-8467E9875D9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4"/>
              <a:extLst>
                <a:ext uri="{FF2B5EF4-FFF2-40B4-BE49-F238E27FC236}">
                  <a16:creationId xmlns:a16="http://schemas.microsoft.com/office/drawing/2014/main" id="{5ABA266F-1A80-4998-B918-F6380D67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D9F8078-7707-4C18-BDA2-60E5E606B8CB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BFE3A8-B2A9-4222-B406-3968EAD87188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54925" y="2413416"/>
            <a:ext cx="7575197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</a:t>
            </a:r>
            <a:endParaRPr lang="ca-ES" sz="1350" dirty="0"/>
          </a:p>
        </p:txBody>
      </p:sp>
      <p:pic>
        <p:nvPicPr>
          <p:cNvPr id="3" name="Imatge 2" descr="Captura de pantalla de la justificació per a descarregar l'Excel a omplir del compte justificatiu de la subvenció">
            <a:extLst>
              <a:ext uri="{FF2B5EF4-FFF2-40B4-BE49-F238E27FC236}">
                <a16:creationId xmlns:a16="http://schemas.microsoft.com/office/drawing/2014/main" id="{C21ADF08-AA11-4F50-8154-C57469F28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52" y="3126044"/>
            <a:ext cx="9521446" cy="2812531"/>
          </a:xfrm>
          <a:prstGeom prst="rect">
            <a:avLst/>
          </a:prstGeom>
        </p:spPr>
      </p:pic>
      <p:pic>
        <p:nvPicPr>
          <p:cNvPr id="33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797D452D-9802-4093-9470-4143495C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2569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08C0EB7-E0F6-4002-89B6-F862C4BF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971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5D1A00-3AA2-4ED8-B585-BFC7EA84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7950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6498" y="2406635"/>
            <a:ext cx="9319493" cy="3830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 (Col·laboracions externes i altres despeses) o despesa personal 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 </a:t>
            </a:r>
            <a:r>
              <a:rPr lang="ca-ES" sz="1350" dirty="0"/>
              <a:t>per a </a:t>
            </a:r>
            <a:r>
              <a:rPr lang="ca-ES" sz="1350" b="1" dirty="0"/>
              <a:t>col·laboracions externes i altres despeses. Per a despeses de personal introduir la nòmina del personal de la següent manera</a:t>
            </a:r>
            <a:r>
              <a:rPr lang="ca-ES" sz="1350" dirty="0"/>
              <a:t>: Per exemple, la nòmina del mes de març de 2020 seria 03N/2020 o la nòmina de l’extra de juny 2020 seria 06E/2020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 justificant: Per a factures, data d’emissió de la factura en format DD/MM/AAAA. Per a despeses de personal, data del darrer dia del mes de la nòmina que s'imputa en format DD/MM/AAAA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de pagament: Per a factures, data de pagament de la factura en format DD/MM/AAAA. Per a despeses de personal, data de pagament de la nòmina en format DD/MM/AAAA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618414" y="3005364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5648" y="2983882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5166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EF0B463-E40C-4993-8147-E92453F8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61C21AB5-11DC-4DB0-9306-B2DB5DFC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8896686" y="1491600"/>
            <a:ext cx="275940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6498" y="2406636"/>
            <a:ext cx="9339590" cy="16704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Indicar el nom complet del creditor o del titular de la nòmina (màxim 255 caràcters)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Número d’identificació fiscal del creditor o del titular de la nòmina 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Breu descripció </a:t>
            </a:r>
            <a:r>
              <a:rPr lang="ca-ES" sz="1350" dirty="0"/>
              <a:t>de la despesa</a:t>
            </a:r>
          </a:p>
          <a:p>
            <a:pPr marL="0" indent="0" algn="just">
              <a:buNone/>
            </a:pPr>
            <a:r>
              <a:rPr lang="ca-ES" sz="1400" b="1" dirty="0"/>
              <a:t>Columna I </a:t>
            </a:r>
            <a:r>
              <a:rPr lang="ca-ES" sz="1400" dirty="0"/>
              <a:t>Import total justificant: Per a despeses amb </a:t>
            </a:r>
            <a:r>
              <a:rPr lang="ca-ES" sz="1400" b="1" dirty="0"/>
              <a:t>factura</a:t>
            </a:r>
            <a:r>
              <a:rPr lang="ca-ES" sz="1400" dirty="0"/>
              <a:t>: Import base de la factura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337683" y="4240166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534" y="4283525"/>
            <a:ext cx="564957" cy="1611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32" descr="Atenció!">
            <a:extLst>
              <a:ext uri="{FF2B5EF4-FFF2-40B4-BE49-F238E27FC236}">
                <a16:creationId xmlns:a16="http://schemas.microsoft.com/office/drawing/2014/main" id="{749407F7-0CA5-4916-966A-5FF48BB382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13459" y="4444703"/>
            <a:ext cx="355562" cy="35556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E0ABB7-549C-46DA-A25C-C1CF290DE9D7}"/>
              </a:ext>
            </a:extLst>
          </p:cNvPr>
          <p:cNvSpPr txBox="1">
            <a:spLocks/>
          </p:cNvSpPr>
          <p:nvPr/>
        </p:nvSpPr>
        <p:spPr>
          <a:xfrm>
            <a:off x="2289359" y="4413634"/>
            <a:ext cx="9366729" cy="1611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Com calcular la Columna I per a despeses de personal?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1) Utilitzar el model d’Excel de càlcul de despeses de personal disponible. 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2) Per a cada mes incloure a l’Excel del compte justificatiu descarregat del sistema de justificació l’import total justificant a la Columna I</a:t>
            </a:r>
          </a:p>
        </p:txBody>
      </p:sp>
      <p:sp>
        <p:nvSpPr>
          <p:cNvPr id="32" name="TextBox 79">
            <a:extLst>
              <a:ext uri="{FF2B5EF4-FFF2-40B4-BE49-F238E27FC236}">
                <a16:creationId xmlns:a16="http://schemas.microsoft.com/office/drawing/2014/main" id="{55F84717-4434-421E-B1C8-472E3B8AD518}"/>
              </a:ext>
            </a:extLst>
          </p:cNvPr>
          <p:cNvSpPr txBox="1"/>
          <p:nvPr/>
        </p:nvSpPr>
        <p:spPr>
          <a:xfrm>
            <a:off x="9753097" y="4936344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19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9588F1D9-FE52-4BE0-8B1D-1F229FAC425C}"/>
              </a:ext>
            </a:extLst>
          </p:cNvPr>
          <p:cNvGrpSpPr>
            <a:grpSpLocks noChangeAspect="1"/>
          </p:cNvGrpSpPr>
          <p:nvPr/>
        </p:nvGrpSpPr>
        <p:grpSpPr>
          <a:xfrm>
            <a:off x="9466091" y="4898404"/>
            <a:ext cx="308142" cy="308142"/>
            <a:chOff x="9381248" y="3637015"/>
            <a:chExt cx="684000" cy="68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3CC83B-9BE2-46C4-9907-BDA982B53D8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31" name="Graphic 66" descr="Link">
              <a:hlinkClick r:id="rId14"/>
              <a:extLst>
                <a:ext uri="{FF2B5EF4-FFF2-40B4-BE49-F238E27FC236}">
                  <a16:creationId xmlns:a16="http://schemas.microsoft.com/office/drawing/2014/main" id="{E507D2F0-7084-4A23-B1FC-460B51E0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81D7172-3DA5-4E08-ABA7-ECFC9634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168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92" y="490508"/>
            <a:ext cx="6677416" cy="1325563"/>
          </a:xfrm>
        </p:spPr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158"/>
            <a:ext cx="10365711" cy="28276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5591943" y="4915283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8" name="Graphic 7" descr="Link">
              <a:hlinkClick r:id="rId3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8609" y="2316573"/>
            <a:ext cx="950724" cy="95072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8E3B94D-698C-4B2D-8F97-4CF31147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78CF30-796D-4773-8A7C-D07297FE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30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2CD9D3-F779-4C62-99A9-67CEB65F6350}"/>
              </a:ext>
            </a:extLst>
          </p:cNvPr>
          <p:cNvSpPr txBox="1">
            <a:spLocks/>
          </p:cNvSpPr>
          <p:nvPr/>
        </p:nvSpPr>
        <p:spPr>
          <a:xfrm>
            <a:off x="2319380" y="2473231"/>
            <a:ext cx="9292247" cy="37645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Columnes de l’Excel de càlcul de despeses de personal</a:t>
            </a:r>
          </a:p>
          <a:p>
            <a:pPr marL="0" indent="0" algn="just">
              <a:buNone/>
            </a:pPr>
            <a:r>
              <a:rPr lang="ca-ES" sz="1800" dirty="0"/>
              <a:t>Salari brut: La remuneració total o total meritat en euros present a la nòmina</a:t>
            </a:r>
          </a:p>
          <a:p>
            <a:pPr marL="0" indent="0" algn="just">
              <a:buNone/>
            </a:pPr>
            <a:r>
              <a:rPr lang="ca-ES" sz="1800" dirty="0"/>
              <a:t>Contingències comuns: L’import mensual que es declara a la Seguretat Social per a cada persona treballadora i es troba present a la Relació Nominal de Treballadors</a:t>
            </a:r>
          </a:p>
          <a:p>
            <a:pPr marL="0" indent="0" algn="just">
              <a:buNone/>
            </a:pPr>
            <a:r>
              <a:rPr lang="ca-ES" sz="1800" dirty="0"/>
              <a:t>Bonificacions: Si s’escau, l’import de les bonificacions mensuals a la Seguretat Social que pugui tenir la persona treballadora</a:t>
            </a:r>
          </a:p>
          <a:p>
            <a:pPr marL="0" indent="0" algn="just">
              <a:buNone/>
            </a:pPr>
            <a:r>
              <a:rPr lang="ca-ES" sz="1800" dirty="0"/>
              <a:t>Quota patronal: El percentatge d’aportació a la Seguretat Social mensual per part de l’empresa per a cada persona treballadora  </a:t>
            </a:r>
          </a:p>
          <a:p>
            <a:pPr marL="0" indent="0" algn="just">
              <a:buNone/>
            </a:pPr>
            <a:r>
              <a:rPr lang="ca-ES" sz="1800" dirty="0"/>
              <a:t>Hores treballades: El número d’hores laborables d’acord amb el conveni o el contracte treballades mensualment per la persona treballadora (detreure del còmput mensual les hores de vacances o baixes laborals)</a:t>
            </a:r>
          </a:p>
          <a:p>
            <a:pPr marL="0" indent="0" algn="just">
              <a:buNone/>
            </a:pPr>
            <a:r>
              <a:rPr lang="ca-ES" sz="1800" dirty="0"/>
              <a:t>Hores imputades: Del número total d’hores laborables mensuals aquelles que es dediquen al mes concret a l’actuació subvencionada</a:t>
            </a:r>
          </a:p>
          <a:p>
            <a:pPr marL="0" indent="0" algn="just">
              <a:buNone/>
            </a:pPr>
            <a:r>
              <a:rPr lang="ca-ES" sz="1800" dirty="0"/>
              <a:t>Cost/hora: Cost salarial per cada hora treballada en el còmput mensual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A253469-AE58-4A15-B67E-7ADD533E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884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A62F73E6-CB78-4A3D-9B19-0ACEE279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A0FB2BCC-DB7D-4FA0-AAA1-C9CB9A83B549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8896686" y="1488764"/>
            <a:ext cx="282974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4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44291D5-B1F1-477E-B706-36795229D4C8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6503A6-4E60-42F4-8B17-11CCA1BA4197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07794" y="2559528"/>
            <a:ext cx="9418632" cy="2914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IVA:</a:t>
            </a:r>
            <a:r>
              <a:rPr lang="ca-ES" sz="1350" b="1" dirty="0"/>
              <a:t>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</a:t>
            </a:r>
            <a:r>
              <a:rPr lang="ca-ES" sz="1350" b="1" dirty="0"/>
              <a:t>o de la despesa de personal </a:t>
            </a:r>
            <a:r>
              <a:rPr lang="ca-ES" sz="1350" dirty="0"/>
              <a:t>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 o despesa de personal</a:t>
            </a:r>
            <a:r>
              <a:rPr lang="ca-ES" sz="1350" dirty="0"/>
              <a:t> (Import de la Columna K multiplicat pel percentatge de subvenció, en aquest cas ha de coincidir al ser 100%)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s’escau, </a:t>
            </a:r>
            <a:r>
              <a:rPr lang="ca-ES" sz="1350" dirty="0"/>
              <a:t>import total del justificant que s'ha presentat prèviament en d'altres subvencions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òrgan que concedeix l'altra subvenció on s'ha presentat el justificant actual (màxim 255 caràcters)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8880" y="5581357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2354924" y="5588745"/>
            <a:ext cx="60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35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608843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7987278" y="5326364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4800" y="5355907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45872A2A-2EC1-42D2-930E-A50F2063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70F9F2-14B0-49AA-9005-B8D77D7E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8908888" y="1475428"/>
            <a:ext cx="2739305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4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13B07E5-9761-49B9-A153-8C7356707AC6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9E53DE-F901-482D-9F50-3B9B125D5A8E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54925" y="2493213"/>
            <a:ext cx="9293268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ACE022/20/XXXXXX) i clicar sobre </a:t>
            </a:r>
            <a:r>
              <a:rPr lang="ca-ES" sz="1350" b="1" dirty="0"/>
              <a:t>Cercar accions</a:t>
            </a:r>
          </a:p>
        </p:txBody>
      </p:sp>
      <p:pic>
        <p:nvPicPr>
          <p:cNvPr id="15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663388"/>
            <a:ext cx="435961" cy="435961"/>
          </a:xfrm>
          <a:prstGeom prst="rect">
            <a:avLst/>
          </a:prstGeom>
        </p:spPr>
      </p:pic>
      <p:pic>
        <p:nvPicPr>
          <p:cNvPr id="3" name="Imatge 2" descr="Captura de pantalla d'identificació d'empresa i expedient">
            <a:extLst>
              <a:ext uri="{FF2B5EF4-FFF2-40B4-BE49-F238E27FC236}">
                <a16:creationId xmlns:a16="http://schemas.microsoft.com/office/drawing/2014/main" id="{2F1B58F4-3C60-410E-9729-99D1B5E5A5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2" y="3047171"/>
            <a:ext cx="6855116" cy="3036879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6FDACF3-AC9B-4FA8-B069-F759A7FA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FCA663-AE5F-4002-BDB0-6B7FE0F5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0916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9379" y="2482636"/>
            <a:ext cx="9297444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3333330"/>
            <a:ext cx="9735362" cy="2689806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13148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7EC9076-4A11-4A48-8131-4B658C8D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983FD5B-B1B7-464F-9E96-B5E84909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8896686" y="1491022"/>
            <a:ext cx="2719209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08402" y="2465844"/>
            <a:ext cx="9307493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45" y="2865231"/>
            <a:ext cx="5427274" cy="3448945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639345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C5A28AC-C886-407F-8DF3-F801AF59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E7AFC8D-39D8-44C9-B55E-23EC302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8896686" y="1453085"/>
            <a:ext cx="26991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1016034" y="2808442"/>
            <a:ext cx="2768721" cy="32167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Adjunts:</a:t>
            </a:r>
          </a:p>
          <a:p>
            <a:pPr marL="0" indent="0" algn="just">
              <a:buNone/>
            </a:pPr>
            <a:r>
              <a:rPr lang="ca-ES" sz="1350" b="1" dirty="0"/>
              <a:t>Memòria econòmica justificativa</a:t>
            </a:r>
          </a:p>
          <a:p>
            <a:pPr marL="0" indent="0" algn="just">
              <a:buNone/>
            </a:pPr>
            <a:r>
              <a:rPr lang="ca-ES" sz="1350" dirty="0"/>
              <a:t>Factures, nòmines, comprovants... </a:t>
            </a:r>
          </a:p>
          <a:p>
            <a:pPr marL="0" indent="0" algn="just">
              <a:buNone/>
            </a:pPr>
            <a:r>
              <a:rPr lang="ca-ES" sz="1350" b="1" dirty="0"/>
              <a:t>Memòria tècnica justificativa</a:t>
            </a:r>
          </a:p>
          <a:p>
            <a:pPr marL="0" indent="0" algn="just">
              <a:buNone/>
            </a:pPr>
            <a:r>
              <a:rPr lang="ca-ES" sz="1350" dirty="0"/>
              <a:t>Inclòs annex resum activitats</a:t>
            </a:r>
          </a:p>
          <a:p>
            <a:pPr marL="0" indent="0" algn="just">
              <a:buNone/>
            </a:pPr>
            <a:r>
              <a:rPr lang="ca-ES" sz="1350" b="1" dirty="0"/>
              <a:t>Documentació demostrativa accions publicitat</a:t>
            </a:r>
          </a:p>
          <a:p>
            <a:pPr marL="0" indent="0" algn="just">
              <a:buNone/>
            </a:pPr>
            <a:r>
              <a:rPr lang="ca-ES" sz="1350" b="1" dirty="0"/>
              <a:t>Declaracions responsables</a:t>
            </a:r>
          </a:p>
          <a:p>
            <a:pPr marL="0" indent="0" algn="just">
              <a:buNone/>
            </a:pPr>
            <a:r>
              <a:rPr lang="ca-ES" sz="1350" b="1" dirty="0"/>
              <a:t>Altra documentació aportada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1DAEB9-8783-4E61-AA37-574B72F64F72}"/>
              </a:ext>
            </a:extLst>
          </p:cNvPr>
          <p:cNvSpPr txBox="1">
            <a:spLocks/>
          </p:cNvSpPr>
          <p:nvPr/>
        </p:nvSpPr>
        <p:spPr>
          <a:xfrm>
            <a:off x="8120722" y="2809106"/>
            <a:ext cx="3475076" cy="332864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Inclogueu tota la documentació justificativa a cada bloc de documentació. </a:t>
            </a:r>
            <a:r>
              <a:rPr lang="ca-ES" sz="1350" dirty="0">
                <a:hlinkClick r:id="rId7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  <a:endParaRPr lang="ca-ES" sz="1350" dirty="0"/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14" y="2548008"/>
            <a:ext cx="3972554" cy="3802688"/>
          </a:xfrm>
          <a:prstGeom prst="rect">
            <a:avLst/>
          </a:prstGeom>
        </p:spPr>
      </p:pic>
      <p:pic>
        <p:nvPicPr>
          <p:cNvPr id="28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2D19F4F1-0AAA-4457-8D3C-EDFF96A1C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34027" y="5109174"/>
            <a:ext cx="425342" cy="425342"/>
          </a:xfrm>
          <a:prstGeom prst="rect">
            <a:avLst/>
          </a:prstGeom>
        </p:spPr>
      </p:pic>
      <p:grpSp>
        <p:nvGrpSpPr>
          <p:cNvPr id="17" name="Group 52">
            <a:extLst>
              <a:ext uri="{FF2B5EF4-FFF2-40B4-BE49-F238E27FC236}">
                <a16:creationId xmlns:a16="http://schemas.microsoft.com/office/drawing/2014/main" id="{5EC8A00D-6C35-47EB-9C5F-24191EF4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27303" y="5067929"/>
            <a:ext cx="443997" cy="464277"/>
            <a:chOff x="-94408" y="2761858"/>
            <a:chExt cx="1488797" cy="1488797"/>
          </a:xfrm>
        </p:grpSpPr>
        <p:sp>
          <p:nvSpPr>
            <p:cNvPr id="19" name="Rectangle: Rounded Corners 53">
              <a:extLst>
                <a:ext uri="{FF2B5EF4-FFF2-40B4-BE49-F238E27FC236}">
                  <a16:creationId xmlns:a16="http://schemas.microsoft.com/office/drawing/2014/main" id="{7AAED85A-AAA1-4011-8E70-0631009AD1EA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3" name="Graphic 54" descr="Clipboard Mixed with solid fill">
              <a:extLst>
                <a:ext uri="{FF2B5EF4-FFF2-40B4-BE49-F238E27FC236}">
                  <a16:creationId xmlns:a16="http://schemas.microsoft.com/office/drawing/2014/main" id="{3C786BD4-6EFC-4EB4-B88F-0C862CF6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29" name="Graphic 5">
            <a:extLst>
              <a:ext uri="{FF2B5EF4-FFF2-40B4-BE49-F238E27FC236}">
                <a16:creationId xmlns:a16="http://schemas.microsoft.com/office/drawing/2014/main" id="{D3C33D18-ABDB-49C6-9D24-77D3C84D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16526" y="5113717"/>
            <a:ext cx="269286" cy="394482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0" name="Freeform: Shape 49">
              <a:extLst>
                <a:ext uri="{FF2B5EF4-FFF2-40B4-BE49-F238E27FC236}">
                  <a16:creationId xmlns:a16="http://schemas.microsoft.com/office/drawing/2014/main" id="{358749BB-FC00-4373-899A-5E6BB8F164C0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1" name="Freeform: Shape 50">
              <a:extLst>
                <a:ext uri="{FF2B5EF4-FFF2-40B4-BE49-F238E27FC236}">
                  <a16:creationId xmlns:a16="http://schemas.microsoft.com/office/drawing/2014/main" id="{084CEEBD-87F2-45B2-8B32-516F513EBF7E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32" name="Gràfic 31">
            <a:extLst>
              <a:ext uri="{FF2B5EF4-FFF2-40B4-BE49-F238E27FC236}">
                <a16:creationId xmlns:a16="http://schemas.microsoft.com/office/drawing/2014/main" id="{D30C1C2B-51BB-40E8-9DEC-4C1AC265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20432" y="5089710"/>
            <a:ext cx="442496" cy="442496"/>
          </a:xfrm>
          <a:prstGeom prst="rect">
            <a:avLst/>
          </a:prstGeom>
        </p:spPr>
      </p:pic>
      <p:pic>
        <p:nvPicPr>
          <p:cNvPr id="33" name="Graphic 65">
            <a:extLst>
              <a:ext uri="{FF2B5EF4-FFF2-40B4-BE49-F238E27FC236}">
                <a16:creationId xmlns:a16="http://schemas.microsoft.com/office/drawing/2014/main" id="{982993F2-FBE3-443B-A03C-1A78E7157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32535" y="5084920"/>
            <a:ext cx="445188" cy="445188"/>
          </a:xfrm>
          <a:prstGeom prst="rect">
            <a:avLst/>
          </a:prstGeom>
        </p:spPr>
      </p:pic>
      <p:pic>
        <p:nvPicPr>
          <p:cNvPr id="34" name="Graphic 68">
            <a:extLst>
              <a:ext uri="{FF2B5EF4-FFF2-40B4-BE49-F238E27FC236}">
                <a16:creationId xmlns:a16="http://schemas.microsoft.com/office/drawing/2014/main" id="{C3C619C7-B487-4CC4-B75F-1E8DAFB5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67243" y="4669967"/>
            <a:ext cx="455767" cy="45576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220F2C79-3D57-447C-AAF9-2FB0A0BE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12612" y="5223212"/>
            <a:ext cx="489374" cy="489374"/>
          </a:xfrm>
          <a:prstGeom prst="rect">
            <a:avLst/>
          </a:prstGeom>
        </p:spPr>
      </p:pic>
      <p:sp>
        <p:nvSpPr>
          <p:cNvPr id="36" name="Rectangle: Rounded Corners 66">
            <a:extLst>
              <a:ext uri="{FF2B5EF4-FFF2-40B4-BE49-F238E27FC236}">
                <a16:creationId xmlns:a16="http://schemas.microsoft.com/office/drawing/2014/main" id="{34C2BC40-2356-4125-8CF1-C17051CA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5232026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37" name="Arrow: Right 40">
            <a:extLst>
              <a:ext uri="{FF2B5EF4-FFF2-40B4-BE49-F238E27FC236}">
                <a16:creationId xmlns:a16="http://schemas.microsoft.com/office/drawing/2014/main" id="{93BF07B7-495C-49AB-969C-78B935A2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78126" y="5262263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8" name="Rectangle: Rounded Corners 73">
            <a:extLst>
              <a:ext uri="{FF2B5EF4-FFF2-40B4-BE49-F238E27FC236}">
                <a16:creationId xmlns:a16="http://schemas.microsoft.com/office/drawing/2014/main" id="{38473AFA-82B2-4115-BF3B-6EA701D58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3853" y="4753640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ZIP / RAR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39" name="Graphic 49">
            <a:extLst>
              <a:ext uri="{FF2B5EF4-FFF2-40B4-BE49-F238E27FC236}">
                <a16:creationId xmlns:a16="http://schemas.microsoft.com/office/drawing/2014/main" id="{F2763683-D8C3-434E-A7B1-256505F4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9654955" y="5090078"/>
            <a:ext cx="434871" cy="434871"/>
          </a:xfrm>
          <a:prstGeom prst="rect">
            <a:avLst/>
          </a:prstGeom>
        </p:spPr>
      </p:pic>
      <p:sp>
        <p:nvSpPr>
          <p:cNvPr id="40" name="Rectangle: Rounded Corners 52">
            <a:extLst>
              <a:ext uri="{FF2B5EF4-FFF2-40B4-BE49-F238E27FC236}">
                <a16:creationId xmlns:a16="http://schemas.microsoft.com/office/drawing/2014/main" id="{B55C1AE1-D484-4DC0-8F3A-DE606B00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4519" y="5057345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346FD64-45A5-44B3-83A8-B0642B9A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50FCD79-F4D1-46C7-A64A-DA9D1F56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913912" y="1491022"/>
            <a:ext cx="272925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3883" y="2444366"/>
            <a:ext cx="9329286" cy="9568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117289" y="3114716"/>
            <a:ext cx="491516" cy="491516"/>
          </a:xfrm>
          <a:prstGeom prst="rect">
            <a:avLst/>
          </a:prstGeom>
        </p:spPr>
      </p:pic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90" y="3429001"/>
            <a:ext cx="5750978" cy="2738561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01767"/>
            <a:ext cx="435961" cy="435961"/>
          </a:xfrm>
          <a:prstGeom prst="rect">
            <a:avLst/>
          </a:prstGeom>
        </p:spPr>
      </p:pic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5885F160-B9A4-4F87-A4F8-81B313CF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2916" y="3114716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E4522B9-1126-4B27-9BD8-C6353C6F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07D9C67-6BF7-423B-BA18-E569599F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8888481" y="1463501"/>
            <a:ext cx="2769450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9380" y="2519822"/>
            <a:ext cx="7824369" cy="7287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5097" y="2753499"/>
            <a:ext cx="261371" cy="261371"/>
          </a:xfrm>
          <a:prstGeom prst="rect">
            <a:avLst/>
          </a:prstGeom>
        </p:spPr>
      </p:pic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07" y="3215147"/>
            <a:ext cx="4735386" cy="2996823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64189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9748712" y="2507740"/>
            <a:ext cx="491516" cy="491516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B0A73ECC-7B07-4D00-8A92-F6CBAC10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6233" y="2507740"/>
            <a:ext cx="564957" cy="204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4F039B8-E4D2-4A7F-A89D-20471726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7E900CE-A109-4586-A2E6-90EAA99A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8896686" y="1503709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2F251E7-E9FC-41AE-AE29-7DED2F77B4C2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7EF386-BA00-4C5B-BBF6-99311314AB5C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54924" y="2484726"/>
            <a:ext cx="9291116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1201" y="4413635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171663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614294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B6136E6-FADF-4074-94F1-9400681B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2E4623A-38AF-46A2-B41F-5F337AF1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40" y="405394"/>
            <a:ext cx="6377264" cy="1085628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1913459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8903864" y="1491022"/>
            <a:ext cx="274935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8476250" y="1503709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4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65FABF3-C29F-43A7-8C34-F3B98B84DBFF}"/>
              </a:ext>
            </a:extLst>
          </p:cNvPr>
          <p:cNvSpPr/>
          <p:nvPr/>
        </p:nvSpPr>
        <p:spPr>
          <a:xfrm>
            <a:off x="1999362" y="2098119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6137EA-D407-4134-9829-40D7B31C2CE7}"/>
              </a:ext>
            </a:extLst>
          </p:cNvPr>
          <p:cNvSpPr txBox="1">
            <a:spLocks/>
          </p:cNvSpPr>
          <p:nvPr/>
        </p:nvSpPr>
        <p:spPr>
          <a:xfrm>
            <a:off x="2319379" y="2119595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2319380" y="245175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2755355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1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5975E68-91BE-4274-8000-0C3AEAFB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4" y="627385"/>
            <a:ext cx="9620251" cy="856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a-ES" dirty="0"/>
              <a:t>Índex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70FE373C-3592-4845-B4C1-AF20E8457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1" r="-2" b="-2"/>
          <a:stretch/>
        </p:blipFill>
        <p:spPr>
          <a:xfrm>
            <a:off x="2932642" y="1765254"/>
            <a:ext cx="6286500" cy="263087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9275" y="4677755"/>
            <a:ext cx="8572500" cy="154207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algn="ctr"/>
            <a:r>
              <a:rPr lang="ca-ES" sz="2000" dirty="0">
                <a:hlinkClick r:id="rId3" action="ppaction://hlinksldjump"/>
              </a:rPr>
              <a:t>Despeses subvencionables</a:t>
            </a:r>
            <a:endParaRPr lang="ca-ES" sz="2000" dirty="0"/>
          </a:p>
          <a:p>
            <a:pPr marL="0" algn="ctr"/>
            <a:r>
              <a:rPr lang="ca-ES" sz="2000" dirty="0">
                <a:hlinkClick r:id="rId4" action="ppaction://hlinksldjump"/>
              </a:rPr>
              <a:t>Publicitat</a:t>
            </a:r>
            <a:endParaRPr lang="ca-ES" sz="2000" dirty="0"/>
          </a:p>
          <a:p>
            <a:pPr marL="0" algn="ctr"/>
            <a:r>
              <a:rPr lang="ca-ES" sz="2000" dirty="0">
                <a:hlinkClick r:id="rId5" action="ppaction://hlinksldjump"/>
              </a:rPr>
              <a:t>Justificació – Documentació</a:t>
            </a:r>
            <a:endParaRPr lang="ca-ES" sz="2000" dirty="0"/>
          </a:p>
          <a:p>
            <a:pPr marL="0" algn="ctr"/>
            <a:r>
              <a:rPr lang="ca-ES" sz="2000" dirty="0">
                <a:hlinkClick r:id="rId6" action="ppaction://hlinksldjump"/>
              </a:rPr>
              <a:t>Justificació – Presentació</a:t>
            </a:r>
            <a:endParaRPr lang="ca-ES" sz="2000" dirty="0"/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8DFBBAF-7B05-4303-819D-9196E758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4600" y="6605582"/>
            <a:ext cx="2057400" cy="278609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</a:t>
            </a:r>
            <a:r>
              <a:rPr lang="es-ES" sz="700" dirty="0" err="1"/>
              <a:t>agents</a:t>
            </a:r>
            <a:r>
              <a:rPr lang="es-ES" sz="700" dirty="0"/>
              <a:t> </a:t>
            </a:r>
            <a:r>
              <a:rPr lang="es-ES" sz="700" dirty="0" err="1"/>
              <a:t>suport</a:t>
            </a:r>
            <a:r>
              <a:rPr lang="es-ES" sz="700" dirty="0"/>
              <a:t> </a:t>
            </a:r>
            <a:r>
              <a:rPr lang="es-ES" sz="700" dirty="0" err="1"/>
              <a:t>internacionaltizació</a:t>
            </a:r>
            <a:r>
              <a:rPr lang="es-ES" sz="700" dirty="0"/>
              <a:t>          </a:t>
            </a:r>
          </a:p>
          <a:p>
            <a:pPr algn="r"/>
            <a:r>
              <a:rPr lang="es-ES" sz="700" dirty="0" err="1"/>
              <a:t>Versió</a:t>
            </a:r>
            <a:r>
              <a:rPr lang="es-ES" sz="700" dirty="0"/>
              <a:t> 1, 9 </a:t>
            </a:r>
            <a:r>
              <a:rPr lang="es-ES" sz="700" dirty="0" err="1"/>
              <a:t>d'abril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D62CFF6B-BC2E-4413-914C-D1B54324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7" y="908721"/>
            <a:ext cx="2495551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>
                <a:latin typeface="Calibri" panose="020F0502020204030204" pitchFamily="34" charset="0"/>
                <a:ea typeface="ヒラギノ角ゴ Pro W3" pitchFamily="64" charset="-128"/>
              </a:rPr>
              <a:t>Servei d’Orientació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CAAA62E-99DB-45E7-87F7-0766D07F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469" y="905912"/>
            <a:ext cx="451777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0A01659-71F1-407D-A389-9ACDEE7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79" y="895360"/>
            <a:ext cx="336037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1" rIns="36001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7817B74-1683-4EE3-9BB6-92EB677E77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87149" y="2346353"/>
            <a:ext cx="1496483" cy="304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ヒラギノ角ゴ Pro W3" pitchFamily="64" charset="-128"/>
                <a:cs typeface="+mn-cs"/>
              </a:rPr>
              <a:t>Crèdits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D68F24CA-DC0F-456B-B875-DEEA2FE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" y="2213954"/>
            <a:ext cx="806053" cy="56959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E1B8786-357F-4A45-99C0-65642346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644817"/>
            <a:ext cx="1033274" cy="17678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6EEA52D-9F62-40C9-AD96-F18CFBA2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941168"/>
            <a:ext cx="9001000" cy="70722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6B43540-D7B6-47A1-9C76-88C86F3A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34600" y="6597650"/>
            <a:ext cx="2057400" cy="260350"/>
          </a:xfrm>
        </p:spPr>
        <p:txBody>
          <a:bodyPr/>
          <a:lstStyle/>
          <a:p>
            <a:pPr algn="r"/>
            <a:r>
              <a:rPr lang="es-ES" sz="700" dirty="0" err="1"/>
              <a:t>Guia</a:t>
            </a:r>
            <a:r>
              <a:rPr lang="es-ES" sz="700" dirty="0"/>
              <a:t> </a:t>
            </a:r>
            <a:r>
              <a:rPr lang="es-ES" sz="700" dirty="0" err="1"/>
              <a:t>justificació</a:t>
            </a:r>
            <a:r>
              <a:rPr lang="es-ES" sz="700" dirty="0"/>
              <a:t> </a:t>
            </a:r>
            <a:r>
              <a:rPr lang="es-ES" sz="700" dirty="0" err="1"/>
              <a:t>agents</a:t>
            </a:r>
            <a:r>
              <a:rPr lang="es-ES" sz="700" dirty="0"/>
              <a:t> </a:t>
            </a:r>
            <a:r>
              <a:rPr lang="es-ES" sz="700" dirty="0" err="1"/>
              <a:t>suport</a:t>
            </a:r>
            <a:r>
              <a:rPr lang="es-ES" sz="700" dirty="0"/>
              <a:t> </a:t>
            </a:r>
            <a:r>
              <a:rPr lang="es-ES" sz="700" dirty="0" err="1"/>
              <a:t>internacionaltizació</a:t>
            </a:r>
            <a:r>
              <a:rPr lang="es-ES" sz="700" dirty="0"/>
              <a:t>          </a:t>
            </a:r>
          </a:p>
          <a:p>
            <a:pPr algn="r"/>
            <a:r>
              <a:rPr lang="es-ES" sz="700" dirty="0" err="1"/>
              <a:t>Versió</a:t>
            </a:r>
            <a:r>
              <a:rPr lang="es-ES" sz="700" dirty="0"/>
              <a:t> 1, 9 </a:t>
            </a:r>
            <a:r>
              <a:rPr lang="es-ES" sz="700" dirty="0" err="1"/>
              <a:t>d'abril</a:t>
            </a:r>
            <a:r>
              <a:rPr lang="es-ES" sz="700" dirty="0"/>
              <a:t>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383590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13" y="1551784"/>
            <a:ext cx="4669060" cy="206562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b="1" dirty="0"/>
              <a:t>Despeses subvencionables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5961" y="5645508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593158"/>
            <a:ext cx="435961" cy="435961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33550283-DC63-4DE0-B09A-88E5B7F9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" y="1480865"/>
            <a:ext cx="7059010" cy="3896269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7A3B8A9C-9A03-4AF3-9B0E-0088E2E8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76647D4-4C3A-41B6-8130-99A6A675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8859787" y="1351131"/>
            <a:ext cx="3027413" cy="4969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4, 13, 16 i 18 de les bases reguladores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8481682" y="1395533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89724"/>
              </p:ext>
            </p:extLst>
          </p:nvPr>
        </p:nvGraphicFramePr>
        <p:xfrm>
          <a:off x="650907" y="1805362"/>
          <a:ext cx="10110877" cy="505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0716" y="5017077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84" y="4909461"/>
            <a:ext cx="2540962" cy="987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3034" y="4670995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30216" y="3928965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78587" y="3797000"/>
            <a:ext cx="784294" cy="784293"/>
          </a:xfrm>
          <a:prstGeom prst="rect">
            <a:avLst/>
          </a:prstGeom>
        </p:spPr>
      </p:pic>
      <p:pic>
        <p:nvPicPr>
          <p:cNvPr id="29" name="Content Placeholder 15">
            <a:extLst>
              <a:ext uri="{FF2B5EF4-FFF2-40B4-BE49-F238E27FC236}">
                <a16:creationId xmlns:a16="http://schemas.microsoft.com/office/drawing/2014/main" id="{16DC3CEC-629C-440D-9E7D-3041A361A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0401" y="2765547"/>
            <a:ext cx="801314" cy="801314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0401" y="1758233"/>
            <a:ext cx="739287" cy="739287"/>
          </a:xfrm>
          <a:prstGeom prst="rect">
            <a:avLst/>
          </a:prstGeom>
        </p:spPr>
      </p:pic>
      <p:pic>
        <p:nvPicPr>
          <p:cNvPr id="28" name="Graphic 27">
            <a:hlinkClick r:id="rId23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5688553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63699ED9-DD4E-4248-BD97-6FEE69B13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54483" y="2894447"/>
            <a:ext cx="669709" cy="669709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199C2B8-5467-4227-BE14-A1AF1897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18C3CE1-64E0-484B-9688-089EFB53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8859786" y="1292410"/>
            <a:ext cx="3007316" cy="4565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4.1 a 4.3 i 5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8670734" y="1292410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35" y="1799893"/>
            <a:ext cx="10089008" cy="79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Única i exclusivament despeses pel desenvolupament d’</a:t>
            </a:r>
            <a:r>
              <a:rPr lang="ca-ES" sz="1500" b="1" dirty="0"/>
              <a:t>estructures de coordinació i de gestió dels agents de suport a la internacionalització </a:t>
            </a:r>
            <a:r>
              <a:rPr lang="ca-ES" sz="1500" dirty="0"/>
              <a:t>per a dur a terme:</a:t>
            </a:r>
          </a:p>
        </p:txBody>
      </p: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964235" y="2928093"/>
            <a:ext cx="10089008" cy="234759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Plans d’acció de suport a la internacionalització d’empreses catalanes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Que augmentin la base exportadora, incrementant el nombre d’empreses que s’inicien a l’exportació amb vocació de regularitat i també diversificant mercats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Que augmentin el nombre d’empreses exportadores regulars i el volum d’exportacions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Que augmentin les empreses amb filials a l’estranger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Que formin, sensibilitzin i promoguin internacionalment (missions, fires o similars) tant presencial com virtualment</a:t>
            </a:r>
          </a:p>
          <a:p>
            <a:pPr marL="285750" indent="-285750" algn="ctr">
              <a:spcBef>
                <a:spcPts val="900"/>
              </a:spcBef>
              <a:buFontTx/>
              <a:buChar char="-"/>
            </a:pPr>
            <a:r>
              <a:rPr lang="ca-ES" sz="1350" dirty="0">
                <a:solidFill>
                  <a:schemeClr val="tx1"/>
                </a:solidFill>
              </a:rPr>
              <a:t>Que donin suport a la internacionalització per a reactivar l’economia i el teixit empresarial per les mesures generades per la Covid-19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5372700" y="5279259"/>
            <a:ext cx="1863000" cy="485552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100% sobre 50.000 €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6278" y="5332880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4084070" y="5786368"/>
            <a:ext cx="5224316" cy="71910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400" b="1" dirty="0">
                <a:solidFill>
                  <a:srgbClr val="FF0000"/>
                </a:solidFill>
              </a:rPr>
              <a:t>80% del cost aprovat: </a:t>
            </a:r>
          </a:p>
          <a:p>
            <a:pPr marL="0" indent="0" algn="just">
              <a:buNone/>
            </a:pPr>
            <a:r>
              <a:rPr lang="ca-ES" sz="1400" b="1" dirty="0">
                <a:solidFill>
                  <a:srgbClr val="FF0000"/>
                </a:solidFill>
              </a:rPr>
              <a:t>Si &lt;80% </a:t>
            </a:r>
            <a:r>
              <a:rPr lang="ca-E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707198"/>
            <a:ext cx="435961" cy="435961"/>
          </a:xfrm>
          <a:prstGeom prst="rect">
            <a:avLst/>
          </a:prstGeom>
        </p:spPr>
      </p:pic>
      <p:pic>
        <p:nvPicPr>
          <p:cNvPr id="6" name="Gràfic 5">
            <a:extLst>
              <a:ext uri="{FF2B5EF4-FFF2-40B4-BE49-F238E27FC236}">
                <a16:creationId xmlns:a16="http://schemas.microsoft.com/office/drawing/2014/main" id="{8813856E-ADDF-44E2-A595-47107607B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2245579"/>
            <a:ext cx="682514" cy="682514"/>
          </a:xfrm>
          <a:prstGeom prst="rect">
            <a:avLst/>
          </a:prstGeom>
        </p:spPr>
      </p:pic>
      <p:pic>
        <p:nvPicPr>
          <p:cNvPr id="8" name="Gràfic 7">
            <a:extLst>
              <a:ext uri="{FF2B5EF4-FFF2-40B4-BE49-F238E27FC236}">
                <a16:creationId xmlns:a16="http://schemas.microsoft.com/office/drawing/2014/main" id="{F7901824-4FA0-465D-9F3B-D3BC2151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68707" y="2250833"/>
            <a:ext cx="682514" cy="682514"/>
          </a:xfrm>
          <a:prstGeom prst="rect">
            <a:avLst/>
          </a:prstGeom>
        </p:spPr>
      </p:pic>
      <p:pic>
        <p:nvPicPr>
          <p:cNvPr id="7" name="Gràfic 6">
            <a:extLst>
              <a:ext uri="{FF2B5EF4-FFF2-40B4-BE49-F238E27FC236}">
                <a16:creationId xmlns:a16="http://schemas.microsoft.com/office/drawing/2014/main" id="{3522DC4C-CECD-400E-9CF8-5943E0F1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78125" y="2245579"/>
            <a:ext cx="618121" cy="61812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87249AC-301E-42CB-8EE9-6CA2AA6E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A10554AE-D4B0-4143-A4E2-4B82B2DD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12" y="365126"/>
            <a:ext cx="6255328" cy="1325563"/>
          </a:xfrm>
        </p:spPr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8836332" y="1289839"/>
            <a:ext cx="2910187" cy="40085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4.2 i 5.1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647279" y="1268337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7E44ABED-06D7-4E09-9541-CC539F99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0179" y="183072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63" name="TextBox 66">
            <a:extLst>
              <a:ext uri="{FF2B5EF4-FFF2-40B4-BE49-F238E27FC236}">
                <a16:creationId xmlns:a16="http://schemas.microsoft.com/office/drawing/2014/main" id="{0E664C51-70E1-4A80-ADAA-7FC719485762}"/>
              </a:ext>
            </a:extLst>
          </p:cNvPr>
          <p:cNvSpPr txBox="1"/>
          <p:nvPr/>
        </p:nvSpPr>
        <p:spPr>
          <a:xfrm>
            <a:off x="2682343" y="2800818"/>
            <a:ext cx="1742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DESPESES DE PERSONAL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3A06102-2B27-4C17-904E-E4880DCDE06C}"/>
              </a:ext>
            </a:extLst>
          </p:cNvPr>
          <p:cNvSpPr txBox="1">
            <a:spLocks/>
          </p:cNvSpPr>
          <p:nvPr/>
        </p:nvSpPr>
        <p:spPr>
          <a:xfrm>
            <a:off x="4679116" y="2043822"/>
            <a:ext cx="6325698" cy="93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Contractat per l’entitat empresarial acreditada</a:t>
            </a:r>
          </a:p>
          <a:p>
            <a:pPr marL="0" indent="0">
              <a:buNone/>
            </a:pPr>
            <a:endParaRPr lang="ca-ES" sz="1600" dirty="0"/>
          </a:p>
          <a:p>
            <a:pPr marL="0" indent="0">
              <a:buNone/>
            </a:pPr>
            <a:r>
              <a:rPr lang="ca-ES" sz="1600" dirty="0"/>
              <a:t>Amb tasques al projecte</a:t>
            </a:r>
            <a:endParaRPr lang="ca-ES" sz="1600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3171" y="380615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2811519" y="4577935"/>
            <a:ext cx="1602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COL·LABORACIONS EXTERNES I ALTRES DESPESES</a:t>
            </a:r>
          </a:p>
        </p:txBody>
      </p:sp>
      <p:pic>
        <p:nvPicPr>
          <p:cNvPr id="48" name="Graphic 47">
            <a:hlinkClick r:id="rId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671351"/>
            <a:ext cx="435961" cy="435961"/>
          </a:xfrm>
          <a:prstGeom prst="rect">
            <a:avLst/>
          </a:prstGeom>
        </p:spPr>
      </p:pic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0805" y="3970489"/>
            <a:ext cx="621329" cy="621329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4690124" y="4259909"/>
            <a:ext cx="6593947" cy="40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Destinades a la realització del projecte subvencionat</a:t>
            </a:r>
          </a:p>
        </p:txBody>
      </p:sp>
      <p:cxnSp>
        <p:nvCxnSpPr>
          <p:cNvPr id="65" name="Straight Connector 17">
            <a:extLst>
              <a:ext uri="{FF2B5EF4-FFF2-40B4-BE49-F238E27FC236}">
                <a16:creationId xmlns:a16="http://schemas.microsoft.com/office/drawing/2014/main" id="{84106127-0D51-43EA-8AF8-2922E9AD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2080" y="1861209"/>
            <a:ext cx="0" cy="1467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7">
            <a:extLst>
              <a:ext uri="{FF2B5EF4-FFF2-40B4-BE49-F238E27FC236}">
                <a16:creationId xmlns:a16="http://schemas.microsoft.com/office/drawing/2014/main" id="{D26D72DA-C288-4BA9-81E9-1215B31B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2080" y="3714741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àfic 3">
            <a:extLst>
              <a:ext uri="{FF2B5EF4-FFF2-40B4-BE49-F238E27FC236}">
                <a16:creationId xmlns:a16="http://schemas.microsoft.com/office/drawing/2014/main" id="{2FB835A8-0E1C-4DC7-B56F-00BA760A7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9396" y="1896994"/>
            <a:ext cx="914400" cy="914400"/>
          </a:xfrm>
          <a:prstGeom prst="rect">
            <a:avLst/>
          </a:prstGeom>
        </p:spPr>
      </p:pic>
      <p:pic>
        <p:nvPicPr>
          <p:cNvPr id="7" name="Gràfic 6">
            <a:extLst>
              <a:ext uri="{FF2B5EF4-FFF2-40B4-BE49-F238E27FC236}">
                <a16:creationId xmlns:a16="http://schemas.microsoft.com/office/drawing/2014/main" id="{783C23B6-3507-4B87-A052-F7D1E7971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30409" y="2079092"/>
            <a:ext cx="507831" cy="507831"/>
          </a:xfrm>
          <a:prstGeom prst="rect">
            <a:avLst/>
          </a:prstGeom>
        </p:spPr>
      </p:pic>
      <p:pic>
        <p:nvPicPr>
          <p:cNvPr id="9" name="Gràfic 8">
            <a:extLst>
              <a:ext uri="{FF2B5EF4-FFF2-40B4-BE49-F238E27FC236}">
                <a16:creationId xmlns:a16="http://schemas.microsoft.com/office/drawing/2014/main" id="{B5DC6154-B6D7-4A07-87F3-1ED479B3E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72566" y="1851497"/>
            <a:ext cx="527530" cy="527530"/>
          </a:xfrm>
          <a:prstGeom prst="rect">
            <a:avLst/>
          </a:prstGeom>
        </p:spPr>
      </p:pic>
      <p:pic>
        <p:nvPicPr>
          <p:cNvPr id="11" name="Gràfic 10">
            <a:extLst>
              <a:ext uri="{FF2B5EF4-FFF2-40B4-BE49-F238E27FC236}">
                <a16:creationId xmlns:a16="http://schemas.microsoft.com/office/drawing/2014/main" id="{CF076A13-6BA7-4756-A73D-E0E5029EA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21509" y="2487414"/>
            <a:ext cx="457200" cy="457200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C5A2BA15-218D-403A-A96A-DCA7E7CB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77921" y="3939301"/>
            <a:ext cx="546344" cy="546344"/>
          </a:xfrm>
          <a:prstGeom prst="rect">
            <a:avLst/>
          </a:prstGeom>
        </p:spPr>
      </p:pic>
      <p:pic>
        <p:nvPicPr>
          <p:cNvPr id="17" name="Gràfic 16">
            <a:extLst>
              <a:ext uri="{FF2B5EF4-FFF2-40B4-BE49-F238E27FC236}">
                <a16:creationId xmlns:a16="http://schemas.microsoft.com/office/drawing/2014/main" id="{06FF28C6-751F-4598-AA38-C2C70654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88675" y="3909563"/>
            <a:ext cx="546344" cy="546344"/>
          </a:xfrm>
          <a:prstGeom prst="rect">
            <a:avLst/>
          </a:prstGeom>
        </p:spPr>
      </p:pic>
      <p:pic>
        <p:nvPicPr>
          <p:cNvPr id="19" name="Gràfic 18">
            <a:extLst>
              <a:ext uri="{FF2B5EF4-FFF2-40B4-BE49-F238E27FC236}">
                <a16:creationId xmlns:a16="http://schemas.microsoft.com/office/drawing/2014/main" id="{7EE9C499-0EC0-4398-8870-150197E7D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00096" y="4065556"/>
            <a:ext cx="480390" cy="480390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5222DA2-7BFD-4B83-B5FE-F0E49C17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45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068" y="345288"/>
            <a:ext cx="6959474" cy="1325563"/>
          </a:xfrm>
        </p:spPr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8836332" y="1289839"/>
            <a:ext cx="2769514" cy="4250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4.3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26" y="1272236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 dirty="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7337CF-081D-4260-B5D3-C67AAF1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49" y="1783217"/>
            <a:ext cx="8373299" cy="38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Les següents despeses no són </a:t>
            </a:r>
            <a:r>
              <a:rPr lang="ca-ES" sz="1500" b="1" dirty="0"/>
              <a:t>subvencionables</a:t>
            </a:r>
            <a:r>
              <a:rPr lang="ca-ES" sz="1500" dirty="0"/>
              <a:t>:</a:t>
            </a:r>
          </a:p>
        </p:txBody>
      </p: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851" y="238191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82" name="TextBox 66">
            <a:extLst>
              <a:ext uri="{FF2B5EF4-FFF2-40B4-BE49-F238E27FC236}">
                <a16:creationId xmlns:a16="http://schemas.microsoft.com/office/drawing/2014/main" id="{AA861F03-7E43-45B3-BDEA-621A54CB2017}"/>
              </a:ext>
            </a:extLst>
          </p:cNvPr>
          <p:cNvSpPr txBox="1"/>
          <p:nvPr/>
        </p:nvSpPr>
        <p:spPr>
          <a:xfrm>
            <a:off x="880549" y="3313845"/>
            <a:ext cx="174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PAGAMENTS EN EFECTIU</a:t>
            </a:r>
            <a:endParaRPr lang="ca-ES" sz="900" dirty="0"/>
          </a:p>
        </p:txBody>
      </p:sp>
      <p:sp>
        <p:nvSpPr>
          <p:cNvPr id="63" name="Rectangle: Rounded Corners 129">
            <a:extLst>
              <a:ext uri="{FF2B5EF4-FFF2-40B4-BE49-F238E27FC236}">
                <a16:creationId xmlns:a16="http://schemas.microsoft.com/office/drawing/2014/main" id="{04B09AC8-1023-4431-82F6-48D18EFE2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9876" y="237246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64" name="TextBox 86">
            <a:extLst>
              <a:ext uri="{FF2B5EF4-FFF2-40B4-BE49-F238E27FC236}">
                <a16:creationId xmlns:a16="http://schemas.microsoft.com/office/drawing/2014/main" id="{7E9236E3-76D4-4C85-8DEE-D05939CC2F12}"/>
              </a:ext>
            </a:extLst>
          </p:cNvPr>
          <p:cNvSpPr txBox="1"/>
          <p:nvPr/>
        </p:nvSpPr>
        <p:spPr>
          <a:xfrm>
            <a:off x="2702302" y="3308026"/>
            <a:ext cx="157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DE VIATGES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BA449863-B763-4DAC-A6DE-9135B4F6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12145" y="237982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4542839" y="3430824"/>
            <a:ext cx="15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IVA I IRPF</a:t>
            </a:r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2423" y="237982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6246193" y="3338967"/>
            <a:ext cx="17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IMPORTS INFERIORS A 100 EUROS</a:t>
            </a:r>
          </a:p>
        </p:txBody>
      </p:sp>
      <p:sp>
        <p:nvSpPr>
          <p:cNvPr id="53" name="Rectangle: Rounded Corners 129">
            <a:extLst>
              <a:ext uri="{FF2B5EF4-FFF2-40B4-BE49-F238E27FC236}">
                <a16:creationId xmlns:a16="http://schemas.microsoft.com/office/drawing/2014/main" id="{277CEE6D-4FFF-4C5E-98B8-81DB3381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1007" y="239020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69" name="TextBox 28">
            <a:extLst>
              <a:ext uri="{FF2B5EF4-FFF2-40B4-BE49-F238E27FC236}">
                <a16:creationId xmlns:a16="http://schemas.microsoft.com/office/drawing/2014/main" id="{4927453B-6CB9-44CB-B5E5-07546314D366}"/>
              </a:ext>
            </a:extLst>
          </p:cNvPr>
          <p:cNvSpPr txBox="1"/>
          <p:nvPr/>
        </p:nvSpPr>
        <p:spPr>
          <a:xfrm>
            <a:off x="8060228" y="3181591"/>
            <a:ext cx="1723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 DEUTORS COMPTES BANCARIS</a:t>
            </a:r>
          </a:p>
        </p:txBody>
      </p:sp>
      <p:sp>
        <p:nvSpPr>
          <p:cNvPr id="61" name="Rectangle: Rounded Corners 129">
            <a:extLst>
              <a:ext uri="{FF2B5EF4-FFF2-40B4-BE49-F238E27FC236}">
                <a16:creationId xmlns:a16="http://schemas.microsoft.com/office/drawing/2014/main" id="{96B77867-6C74-4319-845E-202475B70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420" y="240369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68" name="TextBox 86">
            <a:extLst>
              <a:ext uri="{FF2B5EF4-FFF2-40B4-BE49-F238E27FC236}">
                <a16:creationId xmlns:a16="http://schemas.microsoft.com/office/drawing/2014/main" id="{6882C717-19C7-4F9B-AD05-CE93B085EB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013377" y="3215380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INTERESSOS, RECÀRRECS I SANCIONS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112" y="410285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1115014" y="4911102"/>
            <a:ext cx="139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LEGALS I JUDICIALS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0852" y="412209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2820298" y="4880313"/>
            <a:ext cx="158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TRANSACCIONS FINANCERES</a:t>
            </a:r>
            <a:endParaRPr lang="ca-ES" sz="900" dirty="0"/>
          </a:p>
        </p:txBody>
      </p:sp>
      <p:sp>
        <p:nvSpPr>
          <p:cNvPr id="46" name="Rectangle: Rounded Corners 129">
            <a:extLst>
              <a:ext uri="{FF2B5EF4-FFF2-40B4-BE49-F238E27FC236}">
                <a16:creationId xmlns:a16="http://schemas.microsoft.com/office/drawing/2014/main" id="{A1589F07-F675-403C-96D1-B22B714D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3682" y="4122091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4646921" y="4920564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COMISSIONS I PÈRDUES DE CANVI</a:t>
            </a:r>
          </a:p>
        </p:txBody>
      </p:sp>
      <p:sp>
        <p:nvSpPr>
          <p:cNvPr id="36" name="Rectangle: Rounded Corners 129">
            <a:extLst>
              <a:ext uri="{FF2B5EF4-FFF2-40B4-BE49-F238E27FC236}">
                <a16:creationId xmlns:a16="http://schemas.microsoft.com/office/drawing/2014/main" id="{5EF09724-E314-4C57-AAEA-FD792F363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1734" y="414416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E7AF8A2C-C3D8-4E31-A06E-F53CC58A750F}"/>
              </a:ext>
            </a:extLst>
          </p:cNvPr>
          <p:cNvSpPr txBox="1"/>
          <p:nvPr/>
        </p:nvSpPr>
        <p:spPr>
          <a:xfrm>
            <a:off x="6555634" y="5084587"/>
            <a:ext cx="124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D’EXPLOTACIÓ</a:t>
            </a:r>
            <a:endParaRPr lang="ca-ES" sz="900" dirty="0"/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0884" y="4102207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 dirty="0"/>
          </a:p>
        </p:txBody>
      </p:sp>
      <p:sp>
        <p:nvSpPr>
          <p:cNvPr id="57" name="TextBox 86">
            <a:extLst>
              <a:ext uri="{FF2B5EF4-FFF2-40B4-BE49-F238E27FC236}">
                <a16:creationId xmlns:a16="http://schemas.microsoft.com/office/drawing/2014/main" id="{7052D564-3332-4EBF-9C53-BFB93A43E66D}"/>
              </a:ext>
            </a:extLst>
          </p:cNvPr>
          <p:cNvSpPr txBox="1"/>
          <p:nvPr/>
        </p:nvSpPr>
        <p:spPr>
          <a:xfrm>
            <a:off x="8161428" y="4902689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DETERMINADES DESPESES SALARIALS</a:t>
            </a:r>
          </a:p>
        </p:txBody>
      </p:sp>
      <p:pic>
        <p:nvPicPr>
          <p:cNvPr id="59" name="Graphic 4" descr="Atenció!">
            <a:extLst>
              <a:ext uri="{FF2B5EF4-FFF2-40B4-BE49-F238E27FC236}">
                <a16:creationId xmlns:a16="http://schemas.microsoft.com/office/drawing/2014/main" id="{88576CCE-683B-4D40-B3A7-42FB150F7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5824" y="4091465"/>
            <a:ext cx="344283" cy="344283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1B3ACAB-1965-4BEF-9988-CCEB6890D20B}"/>
              </a:ext>
            </a:extLst>
          </p:cNvPr>
          <p:cNvSpPr txBox="1">
            <a:spLocks/>
          </p:cNvSpPr>
          <p:nvPr/>
        </p:nvSpPr>
        <p:spPr>
          <a:xfrm>
            <a:off x="9763946" y="4122091"/>
            <a:ext cx="2414108" cy="2086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Baixes laborals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Hores extra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Pagaments de beneficis i en espècie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Vacances no efectuades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Dietes, transport i locomoció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Indemnitzacions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Complements o plusos si no es troben al conveni o al contracte</a:t>
            </a:r>
          </a:p>
        </p:txBody>
      </p:sp>
      <p:pic>
        <p:nvPicPr>
          <p:cNvPr id="48" name="Graphic 47">
            <a:hlinkClick r:id="rId7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611489"/>
            <a:ext cx="435961" cy="435961"/>
          </a:xfrm>
          <a:prstGeom prst="rect">
            <a:avLst/>
          </a:prstGeom>
        </p:spPr>
      </p:pic>
      <p:pic>
        <p:nvPicPr>
          <p:cNvPr id="5" name="Gràfic 4">
            <a:extLst>
              <a:ext uri="{FF2B5EF4-FFF2-40B4-BE49-F238E27FC236}">
                <a16:creationId xmlns:a16="http://schemas.microsoft.com/office/drawing/2014/main" id="{453FC179-E80A-4E48-96A3-794DE16A0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9871" y="2362902"/>
            <a:ext cx="914400" cy="914400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CE7A0FEE-8FE2-4528-AA3A-194E57BB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58545" y="4069681"/>
            <a:ext cx="914400" cy="914400"/>
          </a:xfrm>
          <a:prstGeom prst="rect">
            <a:avLst/>
          </a:prstGeom>
        </p:spPr>
      </p:pic>
      <p:pic>
        <p:nvPicPr>
          <p:cNvPr id="17" name="Gràfic 16">
            <a:extLst>
              <a:ext uri="{FF2B5EF4-FFF2-40B4-BE49-F238E27FC236}">
                <a16:creationId xmlns:a16="http://schemas.microsoft.com/office/drawing/2014/main" id="{979E75C3-2032-47AC-AAFC-CC4B2679D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13589" y="4088196"/>
            <a:ext cx="914400" cy="914400"/>
          </a:xfrm>
          <a:prstGeom prst="rect">
            <a:avLst/>
          </a:prstGeom>
        </p:spPr>
      </p:pic>
      <p:pic>
        <p:nvPicPr>
          <p:cNvPr id="20" name="Gràfic 19">
            <a:extLst>
              <a:ext uri="{FF2B5EF4-FFF2-40B4-BE49-F238E27FC236}">
                <a16:creationId xmlns:a16="http://schemas.microsoft.com/office/drawing/2014/main" id="{6798A06A-3DFC-4195-A1D0-AC040DC8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66260" y="4099108"/>
            <a:ext cx="811976" cy="811976"/>
          </a:xfrm>
          <a:prstGeom prst="rect">
            <a:avLst/>
          </a:prstGeom>
        </p:spPr>
      </p:pic>
      <p:pic>
        <p:nvPicPr>
          <p:cNvPr id="40" name="Graphic 3">
            <a:extLst>
              <a:ext uri="{FF2B5EF4-FFF2-40B4-BE49-F238E27FC236}">
                <a16:creationId xmlns:a16="http://schemas.microsoft.com/office/drawing/2014/main" id="{FB7A68E2-DC8E-4D07-AA3C-2ADD99DF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51310" y="4063764"/>
            <a:ext cx="914400" cy="914400"/>
          </a:xfrm>
          <a:prstGeom prst="rect">
            <a:avLst/>
          </a:prstGeom>
        </p:spPr>
      </p:pic>
      <p:pic>
        <p:nvPicPr>
          <p:cNvPr id="22" name="Gràfic 21">
            <a:extLst>
              <a:ext uri="{FF2B5EF4-FFF2-40B4-BE49-F238E27FC236}">
                <a16:creationId xmlns:a16="http://schemas.microsoft.com/office/drawing/2014/main" id="{F7387C6A-0987-4804-82AB-5B4F1543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56204" y="2338730"/>
            <a:ext cx="914400" cy="914400"/>
          </a:xfrm>
          <a:prstGeom prst="rect">
            <a:avLst/>
          </a:prstGeom>
        </p:spPr>
      </p:pic>
      <p:grpSp>
        <p:nvGrpSpPr>
          <p:cNvPr id="38" name="Graphic 4">
            <a:extLst>
              <a:ext uri="{FF2B5EF4-FFF2-40B4-BE49-F238E27FC236}">
                <a16:creationId xmlns:a16="http://schemas.microsoft.com/office/drawing/2014/main" id="{7D77F83F-98B6-4D5A-A34E-6796BDE58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5010" y="4129594"/>
            <a:ext cx="971532" cy="913034"/>
            <a:chOff x="9432205" y="3821069"/>
            <a:chExt cx="1050236" cy="1050236"/>
          </a:xfrm>
        </p:grpSpPr>
        <p:sp>
          <p:nvSpPr>
            <p:cNvPr id="39" name="Freeform: Shape 10">
              <a:extLst>
                <a:ext uri="{FF2B5EF4-FFF2-40B4-BE49-F238E27FC236}">
                  <a16:creationId xmlns:a16="http://schemas.microsoft.com/office/drawing/2014/main" id="{950F1C50-B84D-4C20-9024-482EEB2D783F}"/>
                </a:ext>
              </a:extLst>
            </p:cNvPr>
            <p:cNvSpPr/>
            <p:nvPr/>
          </p:nvSpPr>
          <p:spPr>
            <a:xfrm>
              <a:off x="9585419" y="4226613"/>
              <a:ext cx="743917" cy="513412"/>
            </a:xfrm>
            <a:custGeom>
              <a:avLst/>
              <a:gdLst>
                <a:gd name="connsiteX0" fmla="*/ 631991 w 743917"/>
                <a:gd name="connsiteY0" fmla="*/ 153 h 513412"/>
                <a:gd name="connsiteX1" fmla="*/ 584336 w 743917"/>
                <a:gd name="connsiteY1" fmla="*/ 55947 h 513412"/>
                <a:gd name="connsiteX2" fmla="*/ 674492 w 743917"/>
                <a:gd name="connsiteY2" fmla="*/ 273652 h 513412"/>
                <a:gd name="connsiteX3" fmla="*/ 469915 w 743917"/>
                <a:gd name="connsiteY3" fmla="*/ 273652 h 513412"/>
                <a:gd name="connsiteX4" fmla="*/ 370495 w 743917"/>
                <a:gd name="connsiteY4" fmla="*/ 370145 h 513412"/>
                <a:gd name="connsiteX5" fmla="*/ 274002 w 743917"/>
                <a:gd name="connsiteY5" fmla="*/ 273652 h 513412"/>
                <a:gd name="connsiteX6" fmla="*/ 69217 w 743917"/>
                <a:gd name="connsiteY6" fmla="*/ 273652 h 513412"/>
                <a:gd name="connsiteX7" fmla="*/ 159450 w 743917"/>
                <a:gd name="connsiteY7" fmla="*/ 55794 h 513412"/>
                <a:gd name="connsiteX8" fmla="*/ 111828 w 743917"/>
                <a:gd name="connsiteY8" fmla="*/ 0 h 513412"/>
                <a:gd name="connsiteX9" fmla="*/ 0 w 743917"/>
                <a:gd name="connsiteY9" fmla="*/ 272733 h 513412"/>
                <a:gd name="connsiteX10" fmla="*/ 0 w 743917"/>
                <a:gd name="connsiteY10" fmla="*/ 513412 h 513412"/>
                <a:gd name="connsiteX11" fmla="*/ 743917 w 743917"/>
                <a:gd name="connsiteY11" fmla="*/ 513412 h 513412"/>
                <a:gd name="connsiteX12" fmla="*/ 743917 w 743917"/>
                <a:gd name="connsiteY12" fmla="*/ 272733 h 5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917" h="513412">
                  <a:moveTo>
                    <a:pt x="631991" y="153"/>
                  </a:moveTo>
                  <a:lnTo>
                    <a:pt x="584336" y="55947"/>
                  </a:lnTo>
                  <a:lnTo>
                    <a:pt x="674492" y="273652"/>
                  </a:lnTo>
                  <a:lnTo>
                    <a:pt x="469915" y="273652"/>
                  </a:lnTo>
                  <a:cubicBezTo>
                    <a:pt x="469107" y="327752"/>
                    <a:pt x="424594" y="370953"/>
                    <a:pt x="370495" y="370145"/>
                  </a:cubicBezTo>
                  <a:cubicBezTo>
                    <a:pt x="317535" y="369353"/>
                    <a:pt x="274794" y="326613"/>
                    <a:pt x="274002" y="273652"/>
                  </a:cubicBezTo>
                  <a:lnTo>
                    <a:pt x="69217" y="273652"/>
                  </a:lnTo>
                  <a:lnTo>
                    <a:pt x="159450" y="55794"/>
                  </a:lnTo>
                  <a:lnTo>
                    <a:pt x="111828" y="0"/>
                  </a:lnTo>
                  <a:lnTo>
                    <a:pt x="0" y="272733"/>
                  </a:lnTo>
                  <a:lnTo>
                    <a:pt x="0" y="513412"/>
                  </a:lnTo>
                  <a:lnTo>
                    <a:pt x="743917" y="513412"/>
                  </a:lnTo>
                  <a:lnTo>
                    <a:pt x="743917" y="272733"/>
                  </a:lnTo>
                  <a:close/>
                </a:path>
              </a:pathLst>
            </a:custGeom>
            <a:solidFill>
              <a:srgbClr val="000000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 dirty="0"/>
            </a:p>
          </p:txBody>
        </p:sp>
        <p:sp>
          <p:nvSpPr>
            <p:cNvPr id="55" name="Freeform: Shape 11">
              <a:extLst>
                <a:ext uri="{FF2B5EF4-FFF2-40B4-BE49-F238E27FC236}">
                  <a16:creationId xmlns:a16="http://schemas.microsoft.com/office/drawing/2014/main" id="{8E1B4503-FB2B-43FA-BDB8-9F21DD78AE7B}"/>
                </a:ext>
              </a:extLst>
            </p:cNvPr>
            <p:cNvSpPr/>
            <p:nvPr/>
          </p:nvSpPr>
          <p:spPr>
            <a:xfrm>
              <a:off x="9733108" y="3952348"/>
              <a:ext cx="448538" cy="511475"/>
            </a:xfrm>
            <a:custGeom>
              <a:avLst/>
              <a:gdLst>
                <a:gd name="connsiteX0" fmla="*/ 448538 w 448538"/>
                <a:gd name="connsiteY0" fmla="*/ 248917 h 511475"/>
                <a:gd name="connsiteX1" fmla="*/ 311789 w 448538"/>
                <a:gd name="connsiteY1" fmla="*/ 248917 h 511475"/>
                <a:gd name="connsiteX2" fmla="*/ 311789 w 448538"/>
                <a:gd name="connsiteY2" fmla="*/ 0 h 511475"/>
                <a:gd name="connsiteX3" fmla="*/ 136750 w 448538"/>
                <a:gd name="connsiteY3" fmla="*/ 0 h 511475"/>
                <a:gd name="connsiteX4" fmla="*/ 136750 w 448538"/>
                <a:gd name="connsiteY4" fmla="*/ 248917 h 511475"/>
                <a:gd name="connsiteX5" fmla="*/ 0 w 448538"/>
                <a:gd name="connsiteY5" fmla="*/ 248917 h 511475"/>
                <a:gd name="connsiteX6" fmla="*/ 224269 w 448538"/>
                <a:gd name="connsiteY6" fmla="*/ 511476 h 511475"/>
                <a:gd name="connsiteX7" fmla="*/ 448538 w 448538"/>
                <a:gd name="connsiteY7" fmla="*/ 248917 h 5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538" h="511475">
                  <a:moveTo>
                    <a:pt x="448538" y="248917"/>
                  </a:moveTo>
                  <a:lnTo>
                    <a:pt x="311789" y="248917"/>
                  </a:lnTo>
                  <a:lnTo>
                    <a:pt x="311789" y="0"/>
                  </a:lnTo>
                  <a:lnTo>
                    <a:pt x="136750" y="0"/>
                  </a:lnTo>
                  <a:lnTo>
                    <a:pt x="136750" y="248917"/>
                  </a:lnTo>
                  <a:lnTo>
                    <a:pt x="0" y="248917"/>
                  </a:lnTo>
                  <a:lnTo>
                    <a:pt x="224269" y="511476"/>
                  </a:lnTo>
                  <a:lnTo>
                    <a:pt x="448538" y="248917"/>
                  </a:lnTo>
                  <a:close/>
                </a:path>
              </a:pathLst>
            </a:custGeom>
            <a:solidFill>
              <a:schemeClr val="accent1"/>
            </a:solidFill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a-ES" sz="1350" dirty="0"/>
            </a:p>
          </p:txBody>
        </p:sp>
      </p:grpSp>
      <p:pic>
        <p:nvPicPr>
          <p:cNvPr id="65" name="Gràfic 64">
            <a:extLst>
              <a:ext uri="{FF2B5EF4-FFF2-40B4-BE49-F238E27FC236}">
                <a16:creationId xmlns:a16="http://schemas.microsoft.com/office/drawing/2014/main" id="{F988C8F5-B621-4BC8-AA3F-B16534A0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1173" y="2363155"/>
            <a:ext cx="516637" cy="516637"/>
          </a:xfrm>
          <a:prstGeom prst="rect">
            <a:avLst/>
          </a:prstGeom>
        </p:spPr>
      </p:pic>
      <p:pic>
        <p:nvPicPr>
          <p:cNvPr id="66" name="Gràfic 65">
            <a:extLst>
              <a:ext uri="{FF2B5EF4-FFF2-40B4-BE49-F238E27FC236}">
                <a16:creationId xmlns:a16="http://schemas.microsoft.com/office/drawing/2014/main" id="{901B072F-B0C9-4E8D-ADF9-7D7DC069C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94111" y="2676575"/>
            <a:ext cx="511464" cy="511464"/>
          </a:xfrm>
          <a:prstGeom prst="rect">
            <a:avLst/>
          </a:prstGeom>
        </p:spPr>
      </p:pic>
      <p:pic>
        <p:nvPicPr>
          <p:cNvPr id="67" name="Gràfic 66">
            <a:extLst>
              <a:ext uri="{FF2B5EF4-FFF2-40B4-BE49-F238E27FC236}">
                <a16:creationId xmlns:a16="http://schemas.microsoft.com/office/drawing/2014/main" id="{0D1425D3-E4C6-425C-A7E5-8F7254652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50093" y="2907682"/>
            <a:ext cx="435313" cy="435313"/>
          </a:xfrm>
          <a:prstGeom prst="rect">
            <a:avLst/>
          </a:prstGeom>
        </p:spPr>
      </p:pic>
      <p:pic>
        <p:nvPicPr>
          <p:cNvPr id="62" name="Gràfic 61">
            <a:extLst>
              <a:ext uri="{FF2B5EF4-FFF2-40B4-BE49-F238E27FC236}">
                <a16:creationId xmlns:a16="http://schemas.microsoft.com/office/drawing/2014/main" id="{D10F6B37-F630-4A47-A57D-D1333E6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288479" y="2390202"/>
            <a:ext cx="914400" cy="914400"/>
          </a:xfrm>
          <a:prstGeom prst="rect">
            <a:avLst/>
          </a:prstGeom>
        </p:spPr>
      </p:pic>
      <p:pic>
        <p:nvPicPr>
          <p:cNvPr id="71" name="Gràfic 70">
            <a:extLst>
              <a:ext uri="{FF2B5EF4-FFF2-40B4-BE49-F238E27FC236}">
                <a16:creationId xmlns:a16="http://schemas.microsoft.com/office/drawing/2014/main" id="{6B4D5316-413B-4910-867E-AA97CCCC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503201" y="2442885"/>
            <a:ext cx="772495" cy="772495"/>
          </a:xfrm>
          <a:prstGeom prst="rect">
            <a:avLst/>
          </a:prstGeom>
        </p:spPr>
      </p:pic>
      <p:pic>
        <p:nvPicPr>
          <p:cNvPr id="4" name="Gràfic 3" descr="Cartera">
            <a:extLst>
              <a:ext uri="{FF2B5EF4-FFF2-40B4-BE49-F238E27FC236}">
                <a16:creationId xmlns:a16="http://schemas.microsoft.com/office/drawing/2014/main" id="{62FBBEAB-7905-4AB9-B3AA-CAE320392E8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650907" y="2399445"/>
            <a:ext cx="914400" cy="914400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F692AC5-5668-4B38-8AB6-F43CEBB7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agents suport internacionaltizació          Versió 1, 9 d'abril de 2021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243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3886</Words>
  <Application>Microsoft Office PowerPoint</Application>
  <PresentationFormat>Pantalla panoràmica</PresentationFormat>
  <Paragraphs>469</Paragraphs>
  <Slides>40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de l'Office</vt:lpstr>
      <vt:lpstr>Guia de justificació  Agents de suport a la internacionalització 2020 (ACE022/20)  25/03/2021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Crèdits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Agents de suport a la internacionalització</dc:title>
  <dc:creator>Juan Luis Aparicio</dc:creator>
  <cp:keywords>Guia de justificació, agents de suport a la internacionalització, convocatòria 2020</cp:keywords>
  <cp:lastModifiedBy>Juan Luis Aparicio</cp:lastModifiedBy>
  <cp:revision>52</cp:revision>
  <dcterms:created xsi:type="dcterms:W3CDTF">2021-02-23T18:02:03Z</dcterms:created>
  <dcterms:modified xsi:type="dcterms:W3CDTF">2021-04-16T08:12:48Z</dcterms:modified>
</cp:coreProperties>
</file>